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83" r:id="rId7"/>
    <p:sldId id="274" r:id="rId8"/>
    <p:sldId id="262" r:id="rId9"/>
    <p:sldId id="263" r:id="rId10"/>
    <p:sldId id="278" r:id="rId11"/>
    <p:sldId id="264" r:id="rId12"/>
    <p:sldId id="265" r:id="rId13"/>
    <p:sldId id="279" r:id="rId14"/>
    <p:sldId id="285" r:id="rId15"/>
    <p:sldId id="267" r:id="rId16"/>
    <p:sldId id="268" r:id="rId17"/>
    <p:sldId id="270" r:id="rId18"/>
    <p:sldId id="280" r:id="rId19"/>
    <p:sldId id="269" r:id="rId20"/>
    <p:sldId id="266" r:id="rId21"/>
    <p:sldId id="272" r:id="rId22"/>
    <p:sldId id="271" r:id="rId23"/>
    <p:sldId id="282" r:id="rId24"/>
    <p:sldId id="281" r:id="rId25"/>
    <p:sldId id="276" r:id="rId26"/>
    <p:sldId id="287" r:id="rId27"/>
    <p:sldId id="277" r:id="rId28"/>
    <p:sldId id="273" r:id="rId29"/>
    <p:sldId id="275" r:id="rId30"/>
    <p:sldId id="288"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94"/>
  </p:normalViewPr>
  <p:slideViewPr>
    <p:cSldViewPr snapToGrid="0" snapToObjects="1">
      <p:cViewPr varScale="1">
        <p:scale>
          <a:sx n="105" d="100"/>
          <a:sy n="105" d="100"/>
        </p:scale>
        <p:origin x="3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C57CA-00D2-4A5B-BC11-289245FF9F3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70DAF71-C23E-4CC0-81FE-1035EF0E9531}">
      <dgm:prSet/>
      <dgm:spPr/>
      <dgm:t>
        <a:bodyPr/>
        <a:lstStyle/>
        <a:p>
          <a:r>
            <a:rPr lang="en-US" b="1"/>
            <a:t>What do you see in the pictures? </a:t>
          </a:r>
          <a:endParaRPr lang="en-US"/>
        </a:p>
      </dgm:t>
    </dgm:pt>
    <dgm:pt modelId="{28A49BB8-C478-46B0-BE18-CA78A5FA8909}" type="parTrans" cxnId="{72D9C915-7F4C-4DAC-9565-8C39648117A2}">
      <dgm:prSet/>
      <dgm:spPr/>
      <dgm:t>
        <a:bodyPr/>
        <a:lstStyle/>
        <a:p>
          <a:endParaRPr lang="en-US"/>
        </a:p>
      </dgm:t>
    </dgm:pt>
    <dgm:pt modelId="{52442035-BD91-442E-BCAD-C70ACDFC7B2B}" type="sibTrans" cxnId="{72D9C915-7F4C-4DAC-9565-8C39648117A2}">
      <dgm:prSet/>
      <dgm:spPr/>
      <dgm:t>
        <a:bodyPr/>
        <a:lstStyle/>
        <a:p>
          <a:endParaRPr lang="en-US"/>
        </a:p>
      </dgm:t>
    </dgm:pt>
    <dgm:pt modelId="{A8E1520F-1A3D-48A0-BE71-B40B4E81B096}">
      <dgm:prSet/>
      <dgm:spPr/>
      <dgm:t>
        <a:bodyPr/>
        <a:lstStyle/>
        <a:p>
          <a:r>
            <a:rPr lang="en-US" b="1"/>
            <a:t>When were these pictures taken? </a:t>
          </a:r>
          <a:endParaRPr lang="en-US"/>
        </a:p>
      </dgm:t>
    </dgm:pt>
    <dgm:pt modelId="{CF8E98D6-BD43-4F17-B5C8-7214CDDBE826}" type="parTrans" cxnId="{10B7CFF9-5347-40E5-B496-0EED31332509}">
      <dgm:prSet/>
      <dgm:spPr/>
      <dgm:t>
        <a:bodyPr/>
        <a:lstStyle/>
        <a:p>
          <a:endParaRPr lang="en-US"/>
        </a:p>
      </dgm:t>
    </dgm:pt>
    <dgm:pt modelId="{D78580D7-83B8-462C-A851-FC20D5AB8FA1}" type="sibTrans" cxnId="{10B7CFF9-5347-40E5-B496-0EED31332509}">
      <dgm:prSet/>
      <dgm:spPr/>
      <dgm:t>
        <a:bodyPr/>
        <a:lstStyle/>
        <a:p>
          <a:endParaRPr lang="en-US"/>
        </a:p>
      </dgm:t>
    </dgm:pt>
    <dgm:pt modelId="{A61BB160-C7A1-49BE-93A8-32BDB76E4332}">
      <dgm:prSet/>
      <dgm:spPr/>
      <dgm:t>
        <a:bodyPr/>
        <a:lstStyle/>
        <a:p>
          <a:r>
            <a:rPr lang="en-US" b="1"/>
            <a:t>Why are these pictures significant</a:t>
          </a:r>
          <a:r>
            <a:rPr lang="en-US"/>
            <a:t> </a:t>
          </a:r>
        </a:p>
      </dgm:t>
    </dgm:pt>
    <dgm:pt modelId="{B445A15A-A510-43D2-AD96-971F30EEC68A}" type="parTrans" cxnId="{5BBCCCCA-DF60-4A30-88CC-7FB91D82C677}">
      <dgm:prSet/>
      <dgm:spPr/>
      <dgm:t>
        <a:bodyPr/>
        <a:lstStyle/>
        <a:p>
          <a:endParaRPr lang="en-US"/>
        </a:p>
      </dgm:t>
    </dgm:pt>
    <dgm:pt modelId="{AD33763A-D2DD-4FDF-BE11-CFABAA443293}" type="sibTrans" cxnId="{5BBCCCCA-DF60-4A30-88CC-7FB91D82C677}">
      <dgm:prSet/>
      <dgm:spPr/>
      <dgm:t>
        <a:bodyPr/>
        <a:lstStyle/>
        <a:p>
          <a:endParaRPr lang="en-US"/>
        </a:p>
      </dgm:t>
    </dgm:pt>
    <dgm:pt modelId="{735657FC-4DB4-EF49-867C-42534A28C089}" type="pres">
      <dgm:prSet presAssocID="{5DDC57CA-00D2-4A5B-BC11-289245FF9F38}" presName="hierChild1" presStyleCnt="0">
        <dgm:presLayoutVars>
          <dgm:chPref val="1"/>
          <dgm:dir/>
          <dgm:animOne val="branch"/>
          <dgm:animLvl val="lvl"/>
          <dgm:resizeHandles/>
        </dgm:presLayoutVars>
      </dgm:prSet>
      <dgm:spPr/>
    </dgm:pt>
    <dgm:pt modelId="{8A0B34AF-136F-444B-B133-200E91B395CA}" type="pres">
      <dgm:prSet presAssocID="{970DAF71-C23E-4CC0-81FE-1035EF0E9531}" presName="hierRoot1" presStyleCnt="0"/>
      <dgm:spPr/>
    </dgm:pt>
    <dgm:pt modelId="{1AF376A5-8424-344A-84E9-EB22D70089F0}" type="pres">
      <dgm:prSet presAssocID="{970DAF71-C23E-4CC0-81FE-1035EF0E9531}" presName="composite" presStyleCnt="0"/>
      <dgm:spPr/>
    </dgm:pt>
    <dgm:pt modelId="{BD03B84F-98D9-4047-B28A-7DA393F557C7}" type="pres">
      <dgm:prSet presAssocID="{970DAF71-C23E-4CC0-81FE-1035EF0E9531}" presName="background" presStyleLbl="node0" presStyleIdx="0" presStyleCnt="3"/>
      <dgm:spPr/>
    </dgm:pt>
    <dgm:pt modelId="{70F153D1-91DD-3342-B59E-5AB8BD5FB3CB}" type="pres">
      <dgm:prSet presAssocID="{970DAF71-C23E-4CC0-81FE-1035EF0E9531}" presName="text" presStyleLbl="fgAcc0" presStyleIdx="0" presStyleCnt="3">
        <dgm:presLayoutVars>
          <dgm:chPref val="3"/>
        </dgm:presLayoutVars>
      </dgm:prSet>
      <dgm:spPr/>
    </dgm:pt>
    <dgm:pt modelId="{5BFD5A81-B2FD-DF45-831D-5790958D08C2}" type="pres">
      <dgm:prSet presAssocID="{970DAF71-C23E-4CC0-81FE-1035EF0E9531}" presName="hierChild2" presStyleCnt="0"/>
      <dgm:spPr/>
    </dgm:pt>
    <dgm:pt modelId="{3FE4FF58-383B-014F-A7BA-A0D5D67D5CDB}" type="pres">
      <dgm:prSet presAssocID="{A8E1520F-1A3D-48A0-BE71-B40B4E81B096}" presName="hierRoot1" presStyleCnt="0"/>
      <dgm:spPr/>
    </dgm:pt>
    <dgm:pt modelId="{94D86C07-7089-5445-9D26-1377894C219C}" type="pres">
      <dgm:prSet presAssocID="{A8E1520F-1A3D-48A0-BE71-B40B4E81B096}" presName="composite" presStyleCnt="0"/>
      <dgm:spPr/>
    </dgm:pt>
    <dgm:pt modelId="{457E3D9D-C368-244B-9792-C6FE43765189}" type="pres">
      <dgm:prSet presAssocID="{A8E1520F-1A3D-48A0-BE71-B40B4E81B096}" presName="background" presStyleLbl="node0" presStyleIdx="1" presStyleCnt="3"/>
      <dgm:spPr/>
    </dgm:pt>
    <dgm:pt modelId="{A0688F72-3FF9-9E4F-B8DE-97A5E421277C}" type="pres">
      <dgm:prSet presAssocID="{A8E1520F-1A3D-48A0-BE71-B40B4E81B096}" presName="text" presStyleLbl="fgAcc0" presStyleIdx="1" presStyleCnt="3">
        <dgm:presLayoutVars>
          <dgm:chPref val="3"/>
        </dgm:presLayoutVars>
      </dgm:prSet>
      <dgm:spPr/>
    </dgm:pt>
    <dgm:pt modelId="{D0B1FE0C-615C-9C43-8F0E-CCD71D4BE9A8}" type="pres">
      <dgm:prSet presAssocID="{A8E1520F-1A3D-48A0-BE71-B40B4E81B096}" presName="hierChild2" presStyleCnt="0"/>
      <dgm:spPr/>
    </dgm:pt>
    <dgm:pt modelId="{56F5A76D-2C8F-404F-B8EB-63D577009B38}" type="pres">
      <dgm:prSet presAssocID="{A61BB160-C7A1-49BE-93A8-32BDB76E4332}" presName="hierRoot1" presStyleCnt="0"/>
      <dgm:spPr/>
    </dgm:pt>
    <dgm:pt modelId="{1664C818-5A93-3B43-B4D1-C816DCE8A179}" type="pres">
      <dgm:prSet presAssocID="{A61BB160-C7A1-49BE-93A8-32BDB76E4332}" presName="composite" presStyleCnt="0"/>
      <dgm:spPr/>
    </dgm:pt>
    <dgm:pt modelId="{B09275CF-3480-DA49-8D39-CAF5C107CDA1}" type="pres">
      <dgm:prSet presAssocID="{A61BB160-C7A1-49BE-93A8-32BDB76E4332}" presName="background" presStyleLbl="node0" presStyleIdx="2" presStyleCnt="3"/>
      <dgm:spPr/>
    </dgm:pt>
    <dgm:pt modelId="{7B4E4A67-2155-CA49-BDCA-62A312C9C42B}" type="pres">
      <dgm:prSet presAssocID="{A61BB160-C7A1-49BE-93A8-32BDB76E4332}" presName="text" presStyleLbl="fgAcc0" presStyleIdx="2" presStyleCnt="3">
        <dgm:presLayoutVars>
          <dgm:chPref val="3"/>
        </dgm:presLayoutVars>
      </dgm:prSet>
      <dgm:spPr/>
    </dgm:pt>
    <dgm:pt modelId="{C1173BA2-973A-D54E-A742-39420D1FE055}" type="pres">
      <dgm:prSet presAssocID="{A61BB160-C7A1-49BE-93A8-32BDB76E4332}" presName="hierChild2" presStyleCnt="0"/>
      <dgm:spPr/>
    </dgm:pt>
  </dgm:ptLst>
  <dgm:cxnLst>
    <dgm:cxn modelId="{8CFB6713-415D-4A4E-963A-A584B6C4200D}" type="presOf" srcId="{A61BB160-C7A1-49BE-93A8-32BDB76E4332}" destId="{7B4E4A67-2155-CA49-BDCA-62A312C9C42B}" srcOrd="0" destOrd="0" presId="urn:microsoft.com/office/officeart/2005/8/layout/hierarchy1"/>
    <dgm:cxn modelId="{72D9C915-7F4C-4DAC-9565-8C39648117A2}" srcId="{5DDC57CA-00D2-4A5B-BC11-289245FF9F38}" destId="{970DAF71-C23E-4CC0-81FE-1035EF0E9531}" srcOrd="0" destOrd="0" parTransId="{28A49BB8-C478-46B0-BE18-CA78A5FA8909}" sibTransId="{52442035-BD91-442E-BCAD-C70ACDFC7B2B}"/>
    <dgm:cxn modelId="{DE333F1B-D6F3-364B-9287-14E8C41963A9}" type="presOf" srcId="{A8E1520F-1A3D-48A0-BE71-B40B4E81B096}" destId="{A0688F72-3FF9-9E4F-B8DE-97A5E421277C}" srcOrd="0" destOrd="0" presId="urn:microsoft.com/office/officeart/2005/8/layout/hierarchy1"/>
    <dgm:cxn modelId="{0D985C3B-6ED7-9A45-A6BE-9A452DE77FD8}" type="presOf" srcId="{5DDC57CA-00D2-4A5B-BC11-289245FF9F38}" destId="{735657FC-4DB4-EF49-867C-42534A28C089}" srcOrd="0" destOrd="0" presId="urn:microsoft.com/office/officeart/2005/8/layout/hierarchy1"/>
    <dgm:cxn modelId="{5BBCCCCA-DF60-4A30-88CC-7FB91D82C677}" srcId="{5DDC57CA-00D2-4A5B-BC11-289245FF9F38}" destId="{A61BB160-C7A1-49BE-93A8-32BDB76E4332}" srcOrd="2" destOrd="0" parTransId="{B445A15A-A510-43D2-AD96-971F30EEC68A}" sibTransId="{AD33763A-D2DD-4FDF-BE11-CFABAA443293}"/>
    <dgm:cxn modelId="{04AE74D5-1D8F-C644-8648-BEB4F6A251D0}" type="presOf" srcId="{970DAF71-C23E-4CC0-81FE-1035EF0E9531}" destId="{70F153D1-91DD-3342-B59E-5AB8BD5FB3CB}" srcOrd="0" destOrd="0" presId="urn:microsoft.com/office/officeart/2005/8/layout/hierarchy1"/>
    <dgm:cxn modelId="{10B7CFF9-5347-40E5-B496-0EED31332509}" srcId="{5DDC57CA-00D2-4A5B-BC11-289245FF9F38}" destId="{A8E1520F-1A3D-48A0-BE71-B40B4E81B096}" srcOrd="1" destOrd="0" parTransId="{CF8E98D6-BD43-4F17-B5C8-7214CDDBE826}" sibTransId="{D78580D7-83B8-462C-A851-FC20D5AB8FA1}"/>
    <dgm:cxn modelId="{97672A25-12E3-B046-9F4E-00595590F463}" type="presParOf" srcId="{735657FC-4DB4-EF49-867C-42534A28C089}" destId="{8A0B34AF-136F-444B-B133-200E91B395CA}" srcOrd="0" destOrd="0" presId="urn:microsoft.com/office/officeart/2005/8/layout/hierarchy1"/>
    <dgm:cxn modelId="{924D8047-C255-1E40-A79F-F97EE16F2B28}" type="presParOf" srcId="{8A0B34AF-136F-444B-B133-200E91B395CA}" destId="{1AF376A5-8424-344A-84E9-EB22D70089F0}" srcOrd="0" destOrd="0" presId="urn:microsoft.com/office/officeart/2005/8/layout/hierarchy1"/>
    <dgm:cxn modelId="{CE94C0A1-002D-F94A-8CF5-0DAF23DDE4C2}" type="presParOf" srcId="{1AF376A5-8424-344A-84E9-EB22D70089F0}" destId="{BD03B84F-98D9-4047-B28A-7DA393F557C7}" srcOrd="0" destOrd="0" presId="urn:microsoft.com/office/officeart/2005/8/layout/hierarchy1"/>
    <dgm:cxn modelId="{C5D918E8-0654-FB43-A7DF-39D2EFE0A339}" type="presParOf" srcId="{1AF376A5-8424-344A-84E9-EB22D70089F0}" destId="{70F153D1-91DD-3342-B59E-5AB8BD5FB3CB}" srcOrd="1" destOrd="0" presId="urn:microsoft.com/office/officeart/2005/8/layout/hierarchy1"/>
    <dgm:cxn modelId="{976B7E82-9600-B546-B46A-00C396E91F84}" type="presParOf" srcId="{8A0B34AF-136F-444B-B133-200E91B395CA}" destId="{5BFD5A81-B2FD-DF45-831D-5790958D08C2}" srcOrd="1" destOrd="0" presId="urn:microsoft.com/office/officeart/2005/8/layout/hierarchy1"/>
    <dgm:cxn modelId="{057E9B04-E6B0-D94F-805B-D9CD02B9E3A7}" type="presParOf" srcId="{735657FC-4DB4-EF49-867C-42534A28C089}" destId="{3FE4FF58-383B-014F-A7BA-A0D5D67D5CDB}" srcOrd="1" destOrd="0" presId="urn:microsoft.com/office/officeart/2005/8/layout/hierarchy1"/>
    <dgm:cxn modelId="{8BC1FB58-DC65-D94B-B707-30E6ACE15BD0}" type="presParOf" srcId="{3FE4FF58-383B-014F-A7BA-A0D5D67D5CDB}" destId="{94D86C07-7089-5445-9D26-1377894C219C}" srcOrd="0" destOrd="0" presId="urn:microsoft.com/office/officeart/2005/8/layout/hierarchy1"/>
    <dgm:cxn modelId="{910850BD-AC76-C24A-A451-88DCB0D9E175}" type="presParOf" srcId="{94D86C07-7089-5445-9D26-1377894C219C}" destId="{457E3D9D-C368-244B-9792-C6FE43765189}" srcOrd="0" destOrd="0" presId="urn:microsoft.com/office/officeart/2005/8/layout/hierarchy1"/>
    <dgm:cxn modelId="{A5A6CD94-4A1B-D141-A530-B3CD5ECEBF12}" type="presParOf" srcId="{94D86C07-7089-5445-9D26-1377894C219C}" destId="{A0688F72-3FF9-9E4F-B8DE-97A5E421277C}" srcOrd="1" destOrd="0" presId="urn:microsoft.com/office/officeart/2005/8/layout/hierarchy1"/>
    <dgm:cxn modelId="{21729FC9-5A67-D043-9AD9-CB4313380FDB}" type="presParOf" srcId="{3FE4FF58-383B-014F-A7BA-A0D5D67D5CDB}" destId="{D0B1FE0C-615C-9C43-8F0E-CCD71D4BE9A8}" srcOrd="1" destOrd="0" presId="urn:microsoft.com/office/officeart/2005/8/layout/hierarchy1"/>
    <dgm:cxn modelId="{BE7171D6-0EBD-9C4F-A880-D39D5B3A1500}" type="presParOf" srcId="{735657FC-4DB4-EF49-867C-42534A28C089}" destId="{56F5A76D-2C8F-404F-B8EB-63D577009B38}" srcOrd="2" destOrd="0" presId="urn:microsoft.com/office/officeart/2005/8/layout/hierarchy1"/>
    <dgm:cxn modelId="{C1A8F82C-D3ED-CC4F-80C3-376B0178C82A}" type="presParOf" srcId="{56F5A76D-2C8F-404F-B8EB-63D577009B38}" destId="{1664C818-5A93-3B43-B4D1-C816DCE8A179}" srcOrd="0" destOrd="0" presId="urn:microsoft.com/office/officeart/2005/8/layout/hierarchy1"/>
    <dgm:cxn modelId="{C1FD998B-123A-9C4F-AC01-8254DD1C2AA7}" type="presParOf" srcId="{1664C818-5A93-3B43-B4D1-C816DCE8A179}" destId="{B09275CF-3480-DA49-8D39-CAF5C107CDA1}" srcOrd="0" destOrd="0" presId="urn:microsoft.com/office/officeart/2005/8/layout/hierarchy1"/>
    <dgm:cxn modelId="{A79A4069-5E91-3F4B-8277-E3D25E7E00A4}" type="presParOf" srcId="{1664C818-5A93-3B43-B4D1-C816DCE8A179}" destId="{7B4E4A67-2155-CA49-BDCA-62A312C9C42B}" srcOrd="1" destOrd="0" presId="urn:microsoft.com/office/officeart/2005/8/layout/hierarchy1"/>
    <dgm:cxn modelId="{102CC208-DBD4-184A-8185-FFF1886E1C1C}" type="presParOf" srcId="{56F5A76D-2C8F-404F-B8EB-63D577009B38}" destId="{C1173BA2-973A-D54E-A742-39420D1FE05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B84F-98D9-4047-B28A-7DA393F557C7}">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153D1-91DD-3342-B59E-5AB8BD5FB3CB}">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What do you see in the pictures? </a:t>
          </a:r>
          <a:endParaRPr lang="en-US" sz="3300" kern="1200"/>
        </a:p>
      </dsp:txBody>
      <dsp:txXfrm>
        <a:off x="369163" y="865197"/>
        <a:ext cx="2740203" cy="1701388"/>
      </dsp:txXfrm>
    </dsp:sp>
    <dsp:sp modelId="{457E3D9D-C368-244B-9792-C6FE43765189}">
      <dsp:nvSpPr>
        <dsp:cNvPr id="0" name=""/>
        <dsp:cNvSpPr/>
      </dsp:nvSpPr>
      <dsp:spPr>
        <a:xfrm>
          <a:off x="347853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88F72-3FF9-9E4F-B8DE-97A5E421277C}">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When were these pictures taken? </a:t>
          </a:r>
          <a:endParaRPr lang="en-US" sz="3300" kern="1200"/>
        </a:p>
      </dsp:txBody>
      <dsp:txXfrm>
        <a:off x="3847692" y="865197"/>
        <a:ext cx="2740203" cy="1701388"/>
      </dsp:txXfrm>
    </dsp:sp>
    <dsp:sp modelId="{B09275CF-3480-DA49-8D39-CAF5C107CDA1}">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E4A67-2155-CA49-BDCA-62A312C9C42B}">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Why are these pictures significant</a:t>
          </a:r>
          <a:r>
            <a:rPr lang="en-US" sz="3300" kern="1200"/>
            <a:t> </a:t>
          </a:r>
        </a:p>
      </dsp:txBody>
      <dsp:txXfrm>
        <a:off x="7326222" y="865197"/>
        <a:ext cx="2740203" cy="17013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36B1-2678-B64C-BAA8-BD4AC02FF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52E04-5531-CB40-BD60-07020C873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BF4610-AD88-9C4D-ACCE-A1CE66FEEE00}"/>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5" name="Footer Placeholder 4">
            <a:extLst>
              <a:ext uri="{FF2B5EF4-FFF2-40B4-BE49-F238E27FC236}">
                <a16:creationId xmlns:a16="http://schemas.microsoft.com/office/drawing/2014/main" id="{C2BA3D46-8AC4-F54D-A7C9-49F653933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14882-DA67-0846-BC0A-240A1B151E5D}"/>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426501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8E1C-7E87-2A46-BE39-D8B2954E41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119C64-75DF-9A41-82C0-51ECA53181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69CD3-351B-C543-9931-336C336EB9E7}"/>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5" name="Footer Placeholder 4">
            <a:extLst>
              <a:ext uri="{FF2B5EF4-FFF2-40B4-BE49-F238E27FC236}">
                <a16:creationId xmlns:a16="http://schemas.microsoft.com/office/drawing/2014/main" id="{7B217EE6-6FE8-FF4F-A00C-DFC242624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855BA-06D8-BC4F-820D-F10B3D168DC5}"/>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143774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CD50E7-E951-B94E-B6D1-54058B037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F619A-9154-8F47-91C6-901112FCE8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FF48C-D727-4349-BECD-6CCA4CE39EC0}"/>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5" name="Footer Placeholder 4">
            <a:extLst>
              <a:ext uri="{FF2B5EF4-FFF2-40B4-BE49-F238E27FC236}">
                <a16:creationId xmlns:a16="http://schemas.microsoft.com/office/drawing/2014/main" id="{EEA4E365-C825-1743-82B6-E25D5A54F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57B3B-879A-1B4F-8379-25F3D13E32F4}"/>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63412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4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7BB2-4AE3-A342-950F-EF4938FA7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850B3-710B-504A-B774-FE05DC4215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80BB3-1A4A-994F-830C-DFAEAB23E20B}"/>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5" name="Footer Placeholder 4">
            <a:extLst>
              <a:ext uri="{FF2B5EF4-FFF2-40B4-BE49-F238E27FC236}">
                <a16:creationId xmlns:a16="http://schemas.microsoft.com/office/drawing/2014/main" id="{947FAC7F-0CEF-7247-B553-A13CEFA25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F3583-1472-D947-8001-23FE4E64FAF8}"/>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56142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5F59-46D5-7742-8046-19BD8A138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D2A434-5376-684F-8F98-753007A6D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725577-52EC-BB49-B7BE-528E00F3C25C}"/>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5" name="Footer Placeholder 4">
            <a:extLst>
              <a:ext uri="{FF2B5EF4-FFF2-40B4-BE49-F238E27FC236}">
                <a16:creationId xmlns:a16="http://schemas.microsoft.com/office/drawing/2014/main" id="{87D6799B-DF9B-194D-88DF-A4230D10B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26827-70A6-374C-B8FC-E2693B45FA95}"/>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373494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F5C6-BDED-754F-980F-84CC84B8A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FAE70-E20A-D145-8912-DC48470C68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EF752A-2A6D-7F48-A47A-08BEEAB25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64A79D-41FC-794F-B6E0-9435F1E87002}"/>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6" name="Footer Placeholder 5">
            <a:extLst>
              <a:ext uri="{FF2B5EF4-FFF2-40B4-BE49-F238E27FC236}">
                <a16:creationId xmlns:a16="http://schemas.microsoft.com/office/drawing/2014/main" id="{00E43FEA-0975-B549-A786-EB920B599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638B4-B6A0-A846-9F4D-99C8D3EC0EEE}"/>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207401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A172-F8E5-1B41-B63A-624BA8FFD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219107-D771-D841-AF9B-5528F28F7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6F26B-414A-0D45-9BED-B2FDB661F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9C5238-C810-3B45-8EBB-9954EAE6F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6A12C-CD15-EA49-B1FF-32FFF0FA05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E77C6-628C-684D-9746-36ABCC305993}"/>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8" name="Footer Placeholder 7">
            <a:extLst>
              <a:ext uri="{FF2B5EF4-FFF2-40B4-BE49-F238E27FC236}">
                <a16:creationId xmlns:a16="http://schemas.microsoft.com/office/drawing/2014/main" id="{42E944C8-61AC-1242-9B38-450DB996C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E1F05-7E5F-4040-8537-B37343BADEC7}"/>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30967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3F32-E408-3441-B41A-03A94883C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900E3D-BD77-3543-9748-E577BA5FB5CB}"/>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4" name="Footer Placeholder 3">
            <a:extLst>
              <a:ext uri="{FF2B5EF4-FFF2-40B4-BE49-F238E27FC236}">
                <a16:creationId xmlns:a16="http://schemas.microsoft.com/office/drawing/2014/main" id="{A27CE622-C8E6-2349-9BB6-B75DEA89A2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56084-E366-FB4E-8E5F-A6B8E6EC2D08}"/>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352257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074BD-9DFE-5942-BC6F-F9ED4AEF237C}"/>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3" name="Footer Placeholder 2">
            <a:extLst>
              <a:ext uri="{FF2B5EF4-FFF2-40B4-BE49-F238E27FC236}">
                <a16:creationId xmlns:a16="http://schemas.microsoft.com/office/drawing/2014/main" id="{100FFD51-4743-9843-B166-9842BF210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2A5513-20F3-6E4C-9E84-E005FDCE52A9}"/>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119589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16DF-720C-0845-853C-6162E6A6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86152-2705-B140-AED9-6C3075F9D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FE08F-1059-864B-9488-B7A4F6E45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B0F6D-18FC-E54D-A429-8137F60122A8}"/>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6" name="Footer Placeholder 5">
            <a:extLst>
              <a:ext uri="{FF2B5EF4-FFF2-40B4-BE49-F238E27FC236}">
                <a16:creationId xmlns:a16="http://schemas.microsoft.com/office/drawing/2014/main" id="{584A7675-BA84-E646-9EF9-29DF346C7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D89B2-170D-534A-A463-BB8A2A68996D}"/>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144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BFEB-D8A4-E541-91AA-135AF11F3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35988-BB4A-CC43-95D0-0023CC553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2BBE3-C864-2045-BBA4-1825C45A4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560BD-2366-8A4B-93AB-F16176B44367}"/>
              </a:ext>
            </a:extLst>
          </p:cNvPr>
          <p:cNvSpPr>
            <a:spLocks noGrp="1"/>
          </p:cNvSpPr>
          <p:nvPr>
            <p:ph type="dt" sz="half" idx="10"/>
          </p:nvPr>
        </p:nvSpPr>
        <p:spPr/>
        <p:txBody>
          <a:bodyPr/>
          <a:lstStyle/>
          <a:p>
            <a:fld id="{50877E9B-C80A-8E42-B14B-A20A60D86F23}" type="datetimeFigureOut">
              <a:rPr lang="en-US" smtClean="0"/>
              <a:t>10/24/20</a:t>
            </a:fld>
            <a:endParaRPr lang="en-US"/>
          </a:p>
        </p:txBody>
      </p:sp>
      <p:sp>
        <p:nvSpPr>
          <p:cNvPr id="6" name="Footer Placeholder 5">
            <a:extLst>
              <a:ext uri="{FF2B5EF4-FFF2-40B4-BE49-F238E27FC236}">
                <a16:creationId xmlns:a16="http://schemas.microsoft.com/office/drawing/2014/main" id="{D5F1DE98-05E1-7147-9DB8-92B0C224E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2BE8E-3016-AB47-AFE0-09F5618202B5}"/>
              </a:ext>
            </a:extLst>
          </p:cNvPr>
          <p:cNvSpPr>
            <a:spLocks noGrp="1"/>
          </p:cNvSpPr>
          <p:nvPr>
            <p:ph type="sldNum" sz="quarter" idx="12"/>
          </p:nvPr>
        </p:nvSpPr>
        <p:spPr/>
        <p:txBody>
          <a:bodyPr/>
          <a:lstStyle/>
          <a:p>
            <a:fld id="{0421CA12-373A-8B40-9835-08FCD95888A7}" type="slidenum">
              <a:rPr lang="en-US" smtClean="0"/>
              <a:t>‹#›</a:t>
            </a:fld>
            <a:endParaRPr lang="en-US"/>
          </a:p>
        </p:txBody>
      </p:sp>
    </p:spTree>
    <p:extLst>
      <p:ext uri="{BB962C8B-B14F-4D97-AF65-F5344CB8AC3E}">
        <p14:creationId xmlns:p14="http://schemas.microsoft.com/office/powerpoint/2010/main" val="113814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87255-5F40-AA47-9CB5-237C6985D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4EF1F-758D-6544-822E-26277769D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43408-E4B6-414C-BFAC-CC0A8BEF9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77E9B-C80A-8E42-B14B-A20A60D86F23}" type="datetimeFigureOut">
              <a:rPr lang="en-US" smtClean="0"/>
              <a:t>10/24/20</a:t>
            </a:fld>
            <a:endParaRPr lang="en-US"/>
          </a:p>
        </p:txBody>
      </p:sp>
      <p:sp>
        <p:nvSpPr>
          <p:cNvPr id="5" name="Footer Placeholder 4">
            <a:extLst>
              <a:ext uri="{FF2B5EF4-FFF2-40B4-BE49-F238E27FC236}">
                <a16:creationId xmlns:a16="http://schemas.microsoft.com/office/drawing/2014/main" id="{F4959B4F-AB88-4B4B-9396-F23C9AF4D4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C34F48-38CA-F244-A904-A9764D16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1CA12-373A-8B40-9835-08FCD95888A7}" type="slidenum">
              <a:rPr lang="en-US" smtClean="0"/>
              <a:t>‹#›</a:t>
            </a:fld>
            <a:endParaRPr lang="en-US"/>
          </a:p>
        </p:txBody>
      </p:sp>
    </p:spTree>
    <p:extLst>
      <p:ext uri="{BB962C8B-B14F-4D97-AF65-F5344CB8AC3E}">
        <p14:creationId xmlns:p14="http://schemas.microsoft.com/office/powerpoint/2010/main" val="169593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ome.epix.net/~landis/histry.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rlisleindianschoolproject.com/" TargetMode="External"/><Relationship Id="rId2" Type="http://schemas.openxmlformats.org/officeDocument/2006/relationships/hyperlink" Target="https://www.loc.gov/classroom-materials/native-american-boarding-schools/" TargetMode="External"/><Relationship Id="rId1" Type="http://schemas.openxmlformats.org/officeDocument/2006/relationships/slideLayout" Target="../slideLayouts/slideLayout4.xml"/><Relationship Id="rId6" Type="http://schemas.openxmlformats.org/officeDocument/2006/relationships/hyperlink" Target="https://www.pbsutah.org/whatson/pbs-utah-productions/unspoken-americas-native-american-boarding-schools" TargetMode="External"/><Relationship Id="rId5" Type="http://schemas.openxmlformats.org/officeDocument/2006/relationships/hyperlink" Target="http://carlisleindian.dickinson.edu/" TargetMode="External"/><Relationship Id="rId4" Type="http://schemas.openxmlformats.org/officeDocument/2006/relationships/hyperlink" Target="http://www.americaslibrary.gov/jb/gilded/jb_gilded_thorpe_1_e.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arlisleindian.dickinson.edu/cemetery-information"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arlisleindian.dickinson.edu/student_files/james-thorpe-student-file"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66XjZN55dtA"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loc.gov/classroom-materials/exploring-the-stories-behind-native-american-boarding-school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cphub.com/lesson_plans/ml_boardingschools.html" TargetMode="External"/><Relationship Id="rId2" Type="http://schemas.openxmlformats.org/officeDocument/2006/relationships/hyperlink" Target="http://www.rcs.k12.in.us/tah/native-american-perspectives/between-two-worlds/teacher-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Missionaries" TargetMode="External"/><Relationship Id="rId13" Type="http://schemas.openxmlformats.org/officeDocument/2006/relationships/hyperlink" Target="https://en.wikipedia.org/wiki/Carlisle_Indian_Industrial_School" TargetMode="External"/><Relationship Id="rId3" Type="http://schemas.openxmlformats.org/officeDocument/2006/relationships/hyperlink" Target="https://en.wikipedia.org/wiki/Cultural_assimilation_of_Native_Americans" TargetMode="External"/><Relationship Id="rId7" Type="http://schemas.openxmlformats.org/officeDocument/2006/relationships/hyperlink" Target="https://en.wikipedia.org/wiki/Christianity" TargetMode="External"/><Relationship Id="rId12" Type="http://schemas.openxmlformats.org/officeDocument/2006/relationships/hyperlink" Target="https://en.wikipedia.org/wiki/Bureau_of_Indian_Affair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Boarding_school" TargetMode="External"/><Relationship Id="rId11" Type="http://schemas.openxmlformats.org/officeDocument/2006/relationships/hyperlink" Target="https://en.wikipedia.org/wiki/Western_United_States" TargetMode="External"/><Relationship Id="rId5" Type="http://schemas.openxmlformats.org/officeDocument/2006/relationships/hyperlink" Target="https://en.wikipedia.org/wiki/European_Americans" TargetMode="External"/><Relationship Id="rId10" Type="http://schemas.openxmlformats.org/officeDocument/2006/relationships/hyperlink" Target="https://en.wikipedia.org/wiki/Indian_reservation" TargetMode="External"/><Relationship Id="rId4" Type="http://schemas.openxmlformats.org/officeDocument/2006/relationships/hyperlink" Target="https://en.wikipedia.org/wiki/Native_Americans_in_the_United_States" TargetMode="External"/><Relationship Id="rId9" Type="http://schemas.openxmlformats.org/officeDocument/2006/relationships/hyperlink" Target="https://en.wikipedia.org/wiki/Christian_denomin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2CE5DF-9263-CC4A-997C-6C22C98A319B}"/>
              </a:ext>
            </a:extLst>
          </p:cNvPr>
          <p:cNvSpPr>
            <a:spLocks noGrp="1"/>
          </p:cNvSpPr>
          <p:nvPr>
            <p:ph type="ctrTitle"/>
          </p:nvPr>
        </p:nvSpPr>
        <p:spPr>
          <a:xfrm>
            <a:off x="3045368" y="2043663"/>
            <a:ext cx="6105194" cy="2031055"/>
          </a:xfrm>
        </p:spPr>
        <p:txBody>
          <a:bodyPr>
            <a:normAutofit/>
          </a:bodyPr>
          <a:lstStyle/>
          <a:p>
            <a:r>
              <a:rPr lang="en-US" sz="4200">
                <a:solidFill>
                  <a:srgbClr val="FFFFFF"/>
                </a:solidFill>
              </a:rPr>
              <a:t>A Complex History: Native American Boarding Schools and Football </a:t>
            </a:r>
          </a:p>
        </p:txBody>
      </p:sp>
      <p:sp>
        <p:nvSpPr>
          <p:cNvPr id="3" name="Subtitle 2">
            <a:extLst>
              <a:ext uri="{FF2B5EF4-FFF2-40B4-BE49-F238E27FC236}">
                <a16:creationId xmlns:a16="http://schemas.microsoft.com/office/drawing/2014/main" id="{76A09D99-D701-8D49-B2C5-ADF15505C660}"/>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Dr. Stephanie M. Lemley </a:t>
            </a:r>
          </a:p>
        </p:txBody>
      </p:sp>
    </p:spTree>
    <p:extLst>
      <p:ext uri="{BB962C8B-B14F-4D97-AF65-F5344CB8AC3E}">
        <p14:creationId xmlns:p14="http://schemas.microsoft.com/office/powerpoint/2010/main" val="22176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962BF2-51ED-B044-AF81-FBB66BBEC695}"/>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Native American Boarding Schools</a:t>
            </a:r>
          </a:p>
        </p:txBody>
      </p:sp>
      <p:sp>
        <p:nvSpPr>
          <p:cNvPr id="3" name="Content Placeholder 2">
            <a:extLst>
              <a:ext uri="{FF2B5EF4-FFF2-40B4-BE49-F238E27FC236}">
                <a16:creationId xmlns:a16="http://schemas.microsoft.com/office/drawing/2014/main" id="{0B37F229-C6F3-9742-81FB-6E3D9CED2BBD}"/>
              </a:ext>
            </a:extLst>
          </p:cNvPr>
          <p:cNvSpPr>
            <a:spLocks noGrp="1"/>
          </p:cNvSpPr>
          <p:nvPr>
            <p:ph idx="1"/>
          </p:nvPr>
        </p:nvSpPr>
        <p:spPr>
          <a:xfrm>
            <a:off x="1179226" y="3092970"/>
            <a:ext cx="9833548" cy="2693976"/>
          </a:xfrm>
        </p:spPr>
        <p:txBody>
          <a:bodyPr>
            <a:normAutofit/>
          </a:bodyPr>
          <a:lstStyle/>
          <a:p>
            <a:r>
              <a:rPr lang="en-US" sz="1600">
                <a:solidFill>
                  <a:srgbClr val="000000"/>
                </a:solidFill>
              </a:rPr>
              <a:t>The boarding school concept can be traced to Civil War Army Lieutenant Richard Henry Pratt, who led a unit of Buffalo Soldiers near Oklahoma. Together they captured 72 men, and transported them to Fort Marion, Florida. Upon arrival, the captives were forced to cut their hair, dress in military uniforms, and learn English. In essence, they were being groomed to resemble their white captors in an effort to “civilize” them. During a time in U.S. history when the policy toward Native Americans was usually one of forced removal and even extermination, the idea of assimilation, was considered progressive. </a:t>
            </a:r>
          </a:p>
          <a:p>
            <a:r>
              <a:rPr lang="en-US" sz="1600">
                <a:solidFill>
                  <a:srgbClr val="000000"/>
                </a:solidFill>
              </a:rPr>
              <a:t>After his experience assimilating the prisoners at Ft. Marion, Pratt came up with the idea of immersing Native American children in white culture through boarding schools.  He convinced several tribal leaders on reservations and in Ft. Marion to send their children with him, arguing that if they were to learn English they could read and understand the treaties signed between governments.  In 1879, the first class of 147 children, many of them children of tribal chiefs, traveled to Pennsylvania to the newly created </a:t>
            </a:r>
            <a:r>
              <a:rPr lang="en-US" sz="1600">
                <a:solidFill>
                  <a:srgbClr val="000000"/>
                </a:solidFill>
                <a:hlinkClick r:id="rId3"/>
              </a:rPr>
              <a:t>Carlisle Indian Industrial School</a:t>
            </a:r>
            <a:r>
              <a:rPr lang="en-US" sz="1600">
                <a:solidFill>
                  <a:srgbClr val="000000"/>
                </a:solidFill>
              </a:rPr>
              <a:t>.</a:t>
            </a:r>
          </a:p>
        </p:txBody>
      </p:sp>
    </p:spTree>
    <p:extLst>
      <p:ext uri="{BB962C8B-B14F-4D97-AF65-F5344CB8AC3E}">
        <p14:creationId xmlns:p14="http://schemas.microsoft.com/office/powerpoint/2010/main" val="79704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7D2D-19C3-CE44-8662-F4445A485F69}"/>
              </a:ext>
            </a:extLst>
          </p:cNvPr>
          <p:cNvSpPr>
            <a:spLocks noGrp="1"/>
          </p:cNvSpPr>
          <p:nvPr>
            <p:ph type="title"/>
          </p:nvPr>
        </p:nvSpPr>
        <p:spPr/>
        <p:txBody>
          <a:bodyPr/>
          <a:lstStyle/>
          <a:p>
            <a:r>
              <a:rPr lang="en-US" dirty="0"/>
              <a:t>About Carlisle </a:t>
            </a:r>
          </a:p>
        </p:txBody>
      </p:sp>
      <p:sp>
        <p:nvSpPr>
          <p:cNvPr id="3" name="Content Placeholder 2">
            <a:extLst>
              <a:ext uri="{FF2B5EF4-FFF2-40B4-BE49-F238E27FC236}">
                <a16:creationId xmlns:a16="http://schemas.microsoft.com/office/drawing/2014/main" id="{0A3D0A20-E534-C343-AC1D-9E0054DD774F}"/>
              </a:ext>
            </a:extLst>
          </p:cNvPr>
          <p:cNvSpPr>
            <a:spLocks noGrp="1"/>
          </p:cNvSpPr>
          <p:nvPr>
            <p:ph idx="1"/>
          </p:nvPr>
        </p:nvSpPr>
        <p:spPr/>
        <p:txBody>
          <a:bodyPr>
            <a:normAutofit fontScale="62500" lnSpcReduction="20000"/>
          </a:bodyPr>
          <a:lstStyle/>
          <a:p>
            <a:r>
              <a:rPr lang="en-US" dirty="0"/>
              <a:t>The complex history of Carlisle is both tragic and uplifting. While Pratt and his supporters believed they were helping the students, the boarding school experience stripped them of their customs, culture, and heritage. Disease and harsh conditions took their toll, and hundreds of children died. Many were returned to their families, but 186 children are still buried on the site today.</a:t>
            </a:r>
          </a:p>
          <a:p>
            <a:r>
              <a:rPr lang="en-US" dirty="0"/>
              <a:t>But along with that trauma and tragedy, Carlisle gave students an opportunity to explore the world outside of the reservations they called home. The school fielded many highly regarded athletic teams, including baseball and football teams with sports icon Jim Thorpe. The internationally acclaimed Carlisle band performed at the inauguration of President Theodore Roosevelt and every other inauguration held during its 39 years of operation. From the ranks of Carlisle alumni rose many noted activists and advocates who championed the cause of cultural preservation.</a:t>
            </a:r>
          </a:p>
          <a:p>
            <a:pPr marL="0" indent="0">
              <a:buNone/>
            </a:pPr>
            <a:endParaRPr lang="en-US" dirty="0"/>
          </a:p>
        </p:txBody>
      </p:sp>
      <p:sp>
        <p:nvSpPr>
          <p:cNvPr id="4" name="Text Placeholder 3">
            <a:extLst>
              <a:ext uri="{FF2B5EF4-FFF2-40B4-BE49-F238E27FC236}">
                <a16:creationId xmlns:a16="http://schemas.microsoft.com/office/drawing/2014/main" id="{78C03665-1D55-9A46-B1DA-FC1321CEDF3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9408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C9F9-616C-814C-A041-EC2C90FB847B}"/>
              </a:ext>
            </a:extLst>
          </p:cNvPr>
          <p:cNvSpPr>
            <a:spLocks noGrp="1"/>
          </p:cNvSpPr>
          <p:nvPr>
            <p:ph type="title"/>
          </p:nvPr>
        </p:nvSpPr>
        <p:spPr/>
        <p:txBody>
          <a:bodyPr/>
          <a:lstStyle/>
          <a:p>
            <a:r>
              <a:rPr lang="en-US" dirty="0"/>
              <a:t>About Carlisle</a:t>
            </a:r>
          </a:p>
        </p:txBody>
      </p:sp>
      <p:sp>
        <p:nvSpPr>
          <p:cNvPr id="3" name="Content Placeholder 2">
            <a:extLst>
              <a:ext uri="{FF2B5EF4-FFF2-40B4-BE49-F238E27FC236}">
                <a16:creationId xmlns:a16="http://schemas.microsoft.com/office/drawing/2014/main" id="{B670742C-38CB-8B47-AF7B-CFE58347DE36}"/>
              </a:ext>
            </a:extLst>
          </p:cNvPr>
          <p:cNvSpPr>
            <a:spLocks noGrp="1"/>
          </p:cNvSpPr>
          <p:nvPr>
            <p:ph idx="1"/>
          </p:nvPr>
        </p:nvSpPr>
        <p:spPr/>
        <p:txBody>
          <a:bodyPr>
            <a:normAutofit fontScale="77500" lnSpcReduction="20000"/>
          </a:bodyPr>
          <a:lstStyle/>
          <a:p>
            <a:r>
              <a:rPr lang="en-US" b="1" dirty="0"/>
              <a:t>As time went on, more local schools opened across the United States to educate Native Americans, which meant fewer students needed to travel east to Pennsylvania to attend Carlisle. A Congressional investigation surrounding the management of the school in 1914 resulted in declining attendance and morale. When World War I began in 1917, enrollment further declined. </a:t>
            </a:r>
            <a:endParaRPr lang="en-US" dirty="0"/>
          </a:p>
          <a:p>
            <a:r>
              <a:rPr lang="en-US" b="1" dirty="0"/>
              <a:t>On September 1, 1918, the school was officially closed, and the buildings were transferred back to the U.S. Army to serve as a rehabilitation hospital for soldiers wounded in the war. Today, the site is home to the U.S. Army War College. </a:t>
            </a:r>
            <a:r>
              <a:rPr lang="en-US" dirty="0"/>
              <a:t> </a:t>
            </a:r>
          </a:p>
          <a:p>
            <a:pPr marL="0" indent="0">
              <a:buNone/>
            </a:pPr>
            <a:endParaRPr lang="en-US" dirty="0"/>
          </a:p>
        </p:txBody>
      </p:sp>
      <p:sp>
        <p:nvSpPr>
          <p:cNvPr id="4" name="Text Placeholder 3">
            <a:extLst>
              <a:ext uri="{FF2B5EF4-FFF2-40B4-BE49-F238E27FC236}">
                <a16:creationId xmlns:a16="http://schemas.microsoft.com/office/drawing/2014/main" id="{A91AD150-FD75-C640-9566-B840C3F3AAD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8816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2B3A23E-8AD4-9E49-8CA0-DB606D20108E}"/>
              </a:ext>
            </a:extLst>
          </p:cNvPr>
          <p:cNvPicPr>
            <a:picLocks noGrp="1" noChangeAspect="1"/>
          </p:cNvPicPr>
          <p:nvPr>
            <p:ph sz="half" idx="1"/>
          </p:nvPr>
        </p:nvPicPr>
        <p:blipFill rotWithShape="1">
          <a:blip r:embed="rId2"/>
          <a:srcRect r="-1" b="3060"/>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2" name="Arc 17">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DD8E56A-B4DC-0B43-AD3F-94A8ED7433B6}"/>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980L</a:t>
            </a:r>
            <a:endParaRPr lang="en-US" dirty="0"/>
          </a:p>
        </p:txBody>
      </p:sp>
      <p:sp>
        <p:nvSpPr>
          <p:cNvPr id="6" name="Content Placeholder 5">
            <a:extLst>
              <a:ext uri="{FF2B5EF4-FFF2-40B4-BE49-F238E27FC236}">
                <a16:creationId xmlns:a16="http://schemas.microsoft.com/office/drawing/2014/main" id="{2E0134A7-92F6-9643-82F2-0A06AA787DE9}"/>
              </a:ext>
            </a:extLst>
          </p:cNvPr>
          <p:cNvSpPr>
            <a:spLocks noGrp="1"/>
          </p:cNvSpPr>
          <p:nvPr>
            <p:ph sz="half" idx="2"/>
          </p:nvPr>
        </p:nvSpPr>
        <p:spPr>
          <a:xfrm>
            <a:off x="5827048" y="1868487"/>
            <a:ext cx="5721484" cy="4351338"/>
          </a:xfrm>
        </p:spPr>
        <p:txBody>
          <a:bodyPr vert="horz" lIns="91440" tIns="45720" rIns="91440" bIns="45720" rtlCol="0">
            <a:normAutofit/>
          </a:bodyPr>
          <a:lstStyle/>
          <a:p>
            <a:r>
              <a:rPr lang="en-US" sz="1800" dirty="0"/>
              <a:t>When superstar athlete Jim Thorpe and football legend Pop Warner met in 1904 at the Carlisle Indian Industrial School in Pennsylvania, they forged one of the winningest teams in American football history. Called “the team that invented football,” they took on the best opponents of their day, defeating much more privileged schools such as Harvard and the Army in a series of breathtakingly close calls, genius plays, and bone-crushing hard work.</a:t>
            </a:r>
          </a:p>
          <a:p>
            <a:r>
              <a:rPr lang="en-US" sz="1800" dirty="0"/>
              <a:t>But this is not just an underdog story. It’s an unflinching look at the persecution of Native Americans and its intersection with the beginning of one of the most beloved—and exploitative—pastimes in America, expertly told by nonfiction powerhouse Steve </a:t>
            </a:r>
            <a:r>
              <a:rPr lang="en-US" sz="1800" dirty="0" err="1"/>
              <a:t>Sheinkin</a:t>
            </a:r>
            <a:r>
              <a:rPr lang="en-US" sz="1800" dirty="0"/>
              <a:t>.</a:t>
            </a:r>
          </a:p>
          <a:p>
            <a:endParaRPr lang="en-US" sz="1800" dirty="0"/>
          </a:p>
        </p:txBody>
      </p:sp>
    </p:spTree>
    <p:extLst>
      <p:ext uri="{BB962C8B-B14F-4D97-AF65-F5344CB8AC3E}">
        <p14:creationId xmlns:p14="http://schemas.microsoft.com/office/powerpoint/2010/main" val="225196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4AA1-4D37-3843-B372-AE3122EB7170}"/>
              </a:ext>
            </a:extLst>
          </p:cNvPr>
          <p:cNvSpPr>
            <a:spLocks noGrp="1"/>
          </p:cNvSpPr>
          <p:nvPr>
            <p:ph type="title"/>
          </p:nvPr>
        </p:nvSpPr>
        <p:spPr>
          <a:xfrm>
            <a:off x="1162498" y="655783"/>
            <a:ext cx="4284418" cy="1448388"/>
          </a:xfrm>
        </p:spPr>
        <p:txBody>
          <a:bodyPr vert="horz" lIns="91440" tIns="45720" rIns="91440" bIns="45720" rtlCol="0" anchor="t">
            <a:normAutofit/>
          </a:bodyPr>
          <a:lstStyle/>
          <a:p>
            <a:r>
              <a:rPr lang="en-US">
                <a:solidFill>
                  <a:schemeClr val="bg1"/>
                </a:solidFill>
              </a:rPr>
              <a:t>Character Quotes</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4C9D7B-3A8E-4B42-A172-FB0DCE18F12E}"/>
              </a:ext>
            </a:extLst>
          </p:cNvPr>
          <p:cNvPicPr>
            <a:picLocks noGrp="1" noChangeAspect="1"/>
          </p:cNvPicPr>
          <p:nvPr>
            <p:ph idx="1"/>
          </p:nvPr>
        </p:nvPicPr>
        <p:blipFill rotWithShape="1">
          <a:blip r:embed="rId2"/>
          <a:srcRect t="4347" r="-2" b="-2"/>
          <a:stretch/>
        </p:blipFill>
        <p:spPr>
          <a:xfrm>
            <a:off x="1155559" y="2265037"/>
            <a:ext cx="9889790" cy="3949494"/>
          </a:xfrm>
          <a:prstGeom prst="rect">
            <a:avLst/>
          </a:prstGeom>
        </p:spPr>
      </p:pic>
    </p:spTree>
    <p:extLst>
      <p:ext uri="{BB962C8B-B14F-4D97-AF65-F5344CB8AC3E}">
        <p14:creationId xmlns:p14="http://schemas.microsoft.com/office/powerpoint/2010/main" val="288226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1D50F-97D4-6C45-9C8F-F6C8001444B2}"/>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Additional sources</a:t>
            </a:r>
          </a:p>
        </p:txBody>
      </p:sp>
      <p:cxnSp>
        <p:nvCxnSpPr>
          <p:cNvPr id="14"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5EA4DB-E271-0643-8C58-5FA5E08CE1A9}"/>
              </a:ext>
            </a:extLst>
          </p:cNvPr>
          <p:cNvSpPr>
            <a:spLocks noGrp="1"/>
          </p:cNvSpPr>
          <p:nvPr>
            <p:ph sz="half" idx="1"/>
          </p:nvPr>
        </p:nvSpPr>
        <p:spPr>
          <a:xfrm>
            <a:off x="4976030" y="963507"/>
            <a:ext cx="6250940" cy="2304627"/>
          </a:xfrm>
        </p:spPr>
        <p:txBody>
          <a:bodyPr anchor="b">
            <a:normAutofit/>
          </a:bodyPr>
          <a:lstStyle/>
          <a:p>
            <a:r>
              <a:rPr lang="en-US" sz="2000"/>
              <a:t>The Library of Congress Primary Source Set on Native American Boarding Schools: </a:t>
            </a:r>
            <a:r>
              <a:rPr lang="en-US" sz="2000">
                <a:hlinkClick r:id="rId2"/>
              </a:rPr>
              <a:t>https://www.loc.gov/classroom-materials/native-american-boarding-schools/</a:t>
            </a:r>
            <a:endParaRPr lang="en-US" sz="2000"/>
          </a:p>
          <a:p>
            <a:r>
              <a:rPr lang="en-US" sz="2000"/>
              <a:t>Carlisle Indian School Project: </a:t>
            </a:r>
            <a:r>
              <a:rPr lang="en-US" sz="2000">
                <a:hlinkClick r:id="rId3"/>
              </a:rPr>
              <a:t>https://carlisleindianschoolproject.com/</a:t>
            </a:r>
            <a:r>
              <a:rPr lang="en-US" sz="2000"/>
              <a:t> </a:t>
            </a:r>
            <a:endParaRPr lang="en-US" sz="2000">
              <a:hlinkClick r:id="rId3"/>
            </a:endParaRPr>
          </a:p>
        </p:txBody>
      </p:sp>
      <p:sp>
        <p:nvSpPr>
          <p:cNvPr id="4" name="Content Placeholder 3">
            <a:extLst>
              <a:ext uri="{FF2B5EF4-FFF2-40B4-BE49-F238E27FC236}">
                <a16:creationId xmlns:a16="http://schemas.microsoft.com/office/drawing/2014/main" id="{8F582282-E609-CB49-9F60-EABBB855A38C}"/>
              </a:ext>
            </a:extLst>
          </p:cNvPr>
          <p:cNvSpPr>
            <a:spLocks noGrp="1"/>
          </p:cNvSpPr>
          <p:nvPr>
            <p:ph sz="half" idx="2"/>
          </p:nvPr>
        </p:nvSpPr>
        <p:spPr>
          <a:xfrm>
            <a:off x="4976030" y="3589866"/>
            <a:ext cx="6250940" cy="2304628"/>
          </a:xfrm>
        </p:spPr>
        <p:txBody>
          <a:bodyPr>
            <a:normAutofit/>
          </a:bodyPr>
          <a:lstStyle/>
          <a:p>
            <a:r>
              <a:rPr lang="en-US" sz="1700"/>
              <a:t>America’s  Story from American’s Library: </a:t>
            </a:r>
            <a:r>
              <a:rPr lang="en-US" sz="1700">
                <a:hlinkClick r:id="rId4"/>
              </a:rPr>
              <a:t>http://www.americaslibrary.gov/jb/gilded/jb_gilded_thorpe_1_e.html</a:t>
            </a:r>
            <a:r>
              <a:rPr lang="en-US" sz="1700"/>
              <a:t> </a:t>
            </a:r>
          </a:p>
          <a:p>
            <a:r>
              <a:rPr lang="en-US" sz="1700"/>
              <a:t>Carlisle Indian School Digital Resource Center: </a:t>
            </a:r>
            <a:r>
              <a:rPr lang="en-US" sz="1700">
                <a:hlinkClick r:id="rId5"/>
              </a:rPr>
              <a:t>http://carlisleindian.dickinson.edu/</a:t>
            </a:r>
            <a:r>
              <a:rPr lang="en-US" sz="1700"/>
              <a:t> </a:t>
            </a:r>
          </a:p>
          <a:p>
            <a:r>
              <a:rPr lang="en-US" sz="1700"/>
              <a:t>PBS Utah: </a:t>
            </a:r>
            <a:r>
              <a:rPr lang="en-US" sz="1700">
                <a:hlinkClick r:id="rId6"/>
              </a:rPr>
              <a:t>https://www.pbsutah.org/whatson/pbs-utah-productions/unspoken-americas-native-american-boarding-schools</a:t>
            </a:r>
            <a:r>
              <a:rPr lang="en-US" sz="1700"/>
              <a:t> </a:t>
            </a:r>
          </a:p>
        </p:txBody>
      </p:sp>
    </p:spTree>
    <p:extLst>
      <p:ext uri="{BB962C8B-B14F-4D97-AF65-F5344CB8AC3E}">
        <p14:creationId xmlns:p14="http://schemas.microsoft.com/office/powerpoint/2010/main" val="351087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659B37A-592D-D04F-BD52-624FC7D1EC1E}"/>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4200"/>
              <a:t>Students relaxing on</a:t>
            </a:r>
            <a:br>
              <a:rPr lang="en-US" sz="4200"/>
            </a:br>
            <a:r>
              <a:rPr lang="en-US" sz="4200"/>
              <a:t>The Lawn at Carlisle </a:t>
            </a:r>
            <a:br>
              <a:rPr lang="en-US" sz="4200"/>
            </a:br>
            <a:r>
              <a:rPr lang="en-US" sz="4200"/>
              <a:t>Picture taken between </a:t>
            </a:r>
            <a:br>
              <a:rPr lang="en-US" sz="4200"/>
            </a:br>
            <a:r>
              <a:rPr lang="en-US" sz="4200"/>
              <a:t>1901 and 1903 </a:t>
            </a:r>
          </a:p>
        </p:txBody>
      </p:sp>
      <p:sp>
        <p:nvSpPr>
          <p:cNvPr id="15" name="Freeform: Shape 1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8" name="Content Placeholder 7">
            <a:extLst>
              <a:ext uri="{FF2B5EF4-FFF2-40B4-BE49-F238E27FC236}">
                <a16:creationId xmlns:a16="http://schemas.microsoft.com/office/drawing/2014/main" id="{93F354A4-44D8-2746-AB17-A761BC8230FC}"/>
              </a:ext>
            </a:extLst>
          </p:cNvPr>
          <p:cNvPicPr>
            <a:picLocks noGrp="1" noChangeAspect="1"/>
          </p:cNvPicPr>
          <p:nvPr>
            <p:ph idx="1"/>
          </p:nvPr>
        </p:nvPicPr>
        <p:blipFill rotWithShape="1">
          <a:blip r:embed="rId2"/>
          <a:srcRect l="19985" r="5267"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5" name="Freeform: Shape 2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1396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E408E-BC40-3F47-AE28-CC0385A0C52C}"/>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a:t>Before and After</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Content Placeholder 5" descr="&#10;">
            <a:extLst>
              <a:ext uri="{FF2B5EF4-FFF2-40B4-BE49-F238E27FC236}">
                <a16:creationId xmlns:a16="http://schemas.microsoft.com/office/drawing/2014/main" id="{B58FB853-BAAC-4A42-AA0E-3B2B14A4E047}"/>
              </a:ext>
            </a:extLst>
          </p:cNvPr>
          <p:cNvPicPr>
            <a:picLocks noGrp="1" noChangeAspect="1"/>
          </p:cNvPicPr>
          <p:nvPr>
            <p:ph idx="1"/>
          </p:nvPr>
        </p:nvPicPr>
        <p:blipFill rotWithShape="1">
          <a:blip r:embed="rId2"/>
          <a:srcRect l="17096" r="12155"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 Placeholder 3">
            <a:extLst>
              <a:ext uri="{FF2B5EF4-FFF2-40B4-BE49-F238E27FC236}">
                <a16:creationId xmlns:a16="http://schemas.microsoft.com/office/drawing/2014/main" id="{3BBE41BF-923A-D046-BC26-D08B50042239}"/>
              </a:ext>
            </a:extLst>
          </p:cNvPr>
          <p:cNvSpPr>
            <a:spLocks noGrp="1"/>
          </p:cNvSpPr>
          <p:nvPr>
            <p:ph type="body" sz="half" idx="2"/>
          </p:nvPr>
        </p:nvSpPr>
        <p:spPr>
          <a:xfrm>
            <a:off x="802178" y="2261420"/>
            <a:ext cx="4002936" cy="3637935"/>
          </a:xfrm>
        </p:spPr>
        <p:txBody>
          <a:bodyPr vert="horz" lIns="91440" tIns="45720" rIns="91440" bIns="45720" rtlCol="0" anchor="ctr">
            <a:normAutofit/>
          </a:bodyPr>
          <a:lstStyle/>
          <a:p>
            <a:pPr>
              <a:buFont typeface="Arial"/>
              <a:buChar char="•"/>
            </a:pPr>
            <a:endParaRPr lang="en-US" dirty="0"/>
          </a:p>
        </p:txBody>
      </p:sp>
    </p:spTree>
    <p:extLst>
      <p:ext uri="{BB962C8B-B14F-4D97-AF65-F5344CB8AC3E}">
        <p14:creationId xmlns:p14="http://schemas.microsoft.com/office/powerpoint/2010/main" val="3609303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52610C-EBF7-5143-ADB8-6F59CCDCC18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See-Think-Wonder Strategy with Images</a:t>
            </a:r>
          </a:p>
        </p:txBody>
      </p:sp>
      <p:graphicFrame>
        <p:nvGraphicFramePr>
          <p:cNvPr id="12" name="Content Placeholder 2">
            <a:extLst>
              <a:ext uri="{FF2B5EF4-FFF2-40B4-BE49-F238E27FC236}">
                <a16:creationId xmlns:a16="http://schemas.microsoft.com/office/drawing/2014/main" id="{62FA90D8-082A-4303-B16E-D37504180222}"/>
              </a:ext>
            </a:extLst>
          </p:cNvPr>
          <p:cNvGraphicFramePr>
            <a:graphicFrameLocks noGrp="1"/>
          </p:cNvGraphicFramePr>
          <p:nvPr>
            <p:ph idx="1"/>
            <p:extLst>
              <p:ext uri="{D42A27DB-BD31-4B8C-83A1-F6EECF244321}">
                <p14:modId xmlns:p14="http://schemas.microsoft.com/office/powerpoint/2010/main" val="2308727291"/>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69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FD20A7-C3B4-FD41-A230-AD538A8C341A}"/>
              </a:ext>
            </a:extLst>
          </p:cNvPr>
          <p:cNvSpPr>
            <a:spLocks noGrp="1"/>
          </p:cNvSpPr>
          <p:nvPr>
            <p:ph type="title"/>
          </p:nvPr>
        </p:nvSpPr>
        <p:spPr>
          <a:xfrm>
            <a:off x="6094105" y="802955"/>
            <a:ext cx="4977976" cy="1454051"/>
          </a:xfrm>
        </p:spPr>
        <p:txBody>
          <a:bodyPr>
            <a:normAutofit/>
          </a:bodyPr>
          <a:lstStyle/>
          <a:p>
            <a:r>
              <a:rPr lang="en-US">
                <a:solidFill>
                  <a:srgbClr val="000000"/>
                </a:solidFill>
              </a:rPr>
              <a:t>Carlisle Indian School Project</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63CE6E1-C0FC-1247-AE93-2FC6F1FBE57B}"/>
              </a:ext>
            </a:extLst>
          </p:cNvPr>
          <p:cNvPicPr>
            <a:picLocks noChangeAspect="1"/>
          </p:cNvPicPr>
          <p:nvPr/>
        </p:nvPicPr>
        <p:blipFill rotWithShape="1">
          <a:blip r:embed="rId3">
            <a:alphaModFix/>
          </a:blip>
          <a:srcRect l="8985" r="1673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790C82B-953B-E94F-892C-5ED3223D334E}"/>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https://carlisleindianschoolproject.com/memories-of-carlisle-with-my-dad/</a:t>
            </a:r>
          </a:p>
        </p:txBody>
      </p:sp>
    </p:spTree>
    <p:extLst>
      <p:ext uri="{BB962C8B-B14F-4D97-AF65-F5344CB8AC3E}">
        <p14:creationId xmlns:p14="http://schemas.microsoft.com/office/powerpoint/2010/main" val="342277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4BCDD5-4D72-1F4A-8F09-C265B9BABAE7}"/>
              </a:ext>
            </a:extLst>
          </p:cNvPr>
          <p:cNvSpPr>
            <a:spLocks noGrp="1"/>
          </p:cNvSpPr>
          <p:nvPr>
            <p:ph type="title"/>
          </p:nvPr>
        </p:nvSpPr>
        <p:spPr>
          <a:xfrm>
            <a:off x="640079" y="2053641"/>
            <a:ext cx="3669161" cy="2760098"/>
          </a:xfrm>
        </p:spPr>
        <p:txBody>
          <a:bodyPr>
            <a:normAutofit/>
          </a:bodyPr>
          <a:lstStyle/>
          <a:p>
            <a:r>
              <a:rPr lang="en-US">
                <a:solidFill>
                  <a:srgbClr val="FFFFFF"/>
                </a:solidFill>
              </a:rPr>
              <a:t>Text Sets</a:t>
            </a:r>
          </a:p>
        </p:txBody>
      </p:sp>
      <p:sp>
        <p:nvSpPr>
          <p:cNvPr id="3" name="Content Placeholder 2">
            <a:extLst>
              <a:ext uri="{FF2B5EF4-FFF2-40B4-BE49-F238E27FC236}">
                <a16:creationId xmlns:a16="http://schemas.microsoft.com/office/drawing/2014/main" id="{6FB2B0CA-E7B9-5C4A-A6D0-6EA8197402DC}"/>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Draper, et al. (2010) defines text as “ any representational resource or object that people intentionally imbue with meaning, in the way they either create or attend to the object, to attend to a particular purpose.” (p. 28).</a:t>
            </a:r>
          </a:p>
          <a:p>
            <a:pPr marL="0" indent="0">
              <a:buNone/>
            </a:pPr>
            <a:endParaRPr lang="en-US" sz="2400">
              <a:solidFill>
                <a:srgbClr val="000000"/>
              </a:solidFill>
            </a:endParaRPr>
          </a:p>
        </p:txBody>
      </p:sp>
    </p:spTree>
    <p:extLst>
      <p:ext uri="{BB962C8B-B14F-4D97-AF65-F5344CB8AC3E}">
        <p14:creationId xmlns:p14="http://schemas.microsoft.com/office/powerpoint/2010/main" val="48404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1921-968E-9C4B-B271-29A7A0B3E5DD}"/>
              </a:ext>
            </a:extLst>
          </p:cNvPr>
          <p:cNvSpPr>
            <a:spLocks noGrp="1"/>
          </p:cNvSpPr>
          <p:nvPr>
            <p:ph type="title"/>
          </p:nvPr>
        </p:nvSpPr>
        <p:spPr/>
        <p:txBody>
          <a:bodyPr/>
          <a:lstStyle/>
          <a:p>
            <a:r>
              <a:rPr lang="en-US" dirty="0"/>
              <a:t>Additional Sources </a:t>
            </a:r>
          </a:p>
        </p:txBody>
      </p:sp>
      <p:sp>
        <p:nvSpPr>
          <p:cNvPr id="8" name="Content Placeholder 7">
            <a:extLst>
              <a:ext uri="{FF2B5EF4-FFF2-40B4-BE49-F238E27FC236}">
                <a16:creationId xmlns:a16="http://schemas.microsoft.com/office/drawing/2014/main" id="{B485B943-80EF-3F41-B5BC-BBA406660EFB}"/>
              </a:ext>
            </a:extLst>
          </p:cNvPr>
          <p:cNvSpPr>
            <a:spLocks noGrp="1"/>
          </p:cNvSpPr>
          <p:nvPr>
            <p:ph idx="1"/>
          </p:nvPr>
        </p:nvSpPr>
        <p:spPr/>
        <p:txBody>
          <a:bodyPr/>
          <a:lstStyle/>
          <a:p>
            <a:endParaRPr lang="en-US"/>
          </a:p>
        </p:txBody>
      </p:sp>
      <p:sp>
        <p:nvSpPr>
          <p:cNvPr id="9" name="Text Placeholder 8">
            <a:extLst>
              <a:ext uri="{FF2B5EF4-FFF2-40B4-BE49-F238E27FC236}">
                <a16:creationId xmlns:a16="http://schemas.microsoft.com/office/drawing/2014/main" id="{3E93E6E3-25AA-A740-B98E-62CC561FFC2E}"/>
              </a:ext>
            </a:extLst>
          </p:cNvPr>
          <p:cNvSpPr>
            <a:spLocks noGrp="1"/>
          </p:cNvSpPr>
          <p:nvPr>
            <p:ph type="body" sz="half" idx="2"/>
          </p:nvPr>
        </p:nvSpPr>
        <p:spPr/>
        <p:txBody>
          <a:bodyPr/>
          <a:lstStyle/>
          <a:p>
            <a:r>
              <a:rPr lang="en-US" dirty="0">
                <a:hlinkClick r:id="rId2"/>
              </a:rPr>
              <a:t>http://carlisleindian.dickinson.edu/cemetery-information</a:t>
            </a:r>
            <a:endParaRPr lang="en-US" dirty="0"/>
          </a:p>
          <a:p>
            <a:endParaRPr lang="en-US" dirty="0"/>
          </a:p>
        </p:txBody>
      </p:sp>
      <p:pic>
        <p:nvPicPr>
          <p:cNvPr id="7" name="Picture 6">
            <a:extLst>
              <a:ext uri="{FF2B5EF4-FFF2-40B4-BE49-F238E27FC236}">
                <a16:creationId xmlns:a16="http://schemas.microsoft.com/office/drawing/2014/main" id="{4E4C706A-7B8F-4C46-BD51-92C5C0357D3C}"/>
              </a:ext>
            </a:extLst>
          </p:cNvPr>
          <p:cNvPicPr>
            <a:picLocks noChangeAspect="1"/>
          </p:cNvPicPr>
          <p:nvPr/>
        </p:nvPicPr>
        <p:blipFill>
          <a:blip r:embed="rId3"/>
          <a:stretch>
            <a:fillRect/>
          </a:stretch>
        </p:blipFill>
        <p:spPr>
          <a:xfrm>
            <a:off x="4488754" y="609601"/>
            <a:ext cx="6673126" cy="5705060"/>
          </a:xfrm>
          <a:prstGeom prst="rect">
            <a:avLst/>
          </a:prstGeom>
        </p:spPr>
      </p:pic>
    </p:spTree>
    <p:extLst>
      <p:ext uri="{BB962C8B-B14F-4D97-AF65-F5344CB8AC3E}">
        <p14:creationId xmlns:p14="http://schemas.microsoft.com/office/powerpoint/2010/main" val="2981287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in a field&#10;&#10;Description automatically generated">
            <a:extLst>
              <a:ext uri="{FF2B5EF4-FFF2-40B4-BE49-F238E27FC236}">
                <a16:creationId xmlns:a16="http://schemas.microsoft.com/office/drawing/2014/main" id="{72233152-19DC-064B-AE7B-0B6C66673D73}"/>
              </a:ext>
            </a:extLst>
          </p:cNvPr>
          <p:cNvPicPr>
            <a:picLocks noGrp="1" noChangeAspect="1"/>
          </p:cNvPicPr>
          <p:nvPr>
            <p:ph idx="1"/>
          </p:nvPr>
        </p:nvPicPr>
        <p:blipFill rotWithShape="1">
          <a:blip r:embed="rId2"/>
          <a:srcRect t="575"/>
          <a:stretch/>
        </p:blipFill>
        <p:spPr>
          <a:xfrm>
            <a:off x="-1" y="10"/>
            <a:ext cx="12192001" cy="4666928"/>
          </a:xfrm>
          <a:prstGeom prst="rect">
            <a:avLst/>
          </a:prstGeom>
        </p:spPr>
      </p:pic>
      <p:pic>
        <p:nvPicPr>
          <p:cNvPr id="10" name="Picture 9">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12" name="Oval 11">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877F6-9AC2-5341-9F21-703635839CA8}"/>
              </a:ext>
            </a:extLst>
          </p:cNvPr>
          <p:cNvSpPr>
            <a:spLocks noGrp="1"/>
          </p:cNvSpPr>
          <p:nvPr>
            <p:ph type="title"/>
          </p:nvPr>
        </p:nvSpPr>
        <p:spPr>
          <a:xfrm>
            <a:off x="804484" y="5090844"/>
            <a:ext cx="10592174" cy="1000655"/>
          </a:xfrm>
        </p:spPr>
        <p:txBody>
          <a:bodyPr vert="horz" lIns="91440" tIns="45720" rIns="91440" bIns="45720" rtlCol="0" anchor="t">
            <a:normAutofit/>
          </a:bodyPr>
          <a:lstStyle/>
          <a:p>
            <a:r>
              <a:rPr lang="en-US">
                <a:solidFill>
                  <a:srgbClr val="000000"/>
                </a:solidFill>
              </a:rPr>
              <a:t>Carlisle Football Team</a:t>
            </a:r>
          </a:p>
        </p:txBody>
      </p:sp>
    </p:spTree>
    <p:extLst>
      <p:ext uri="{BB962C8B-B14F-4D97-AF65-F5344CB8AC3E}">
        <p14:creationId xmlns:p14="http://schemas.microsoft.com/office/powerpoint/2010/main" val="71668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DFB21A-6193-A143-B817-6AC430846672}"/>
              </a:ext>
            </a:extLst>
          </p:cNvPr>
          <p:cNvSpPr>
            <a:spLocks noGrp="1"/>
          </p:cNvSpPr>
          <p:nvPr>
            <p:ph type="title"/>
          </p:nvPr>
        </p:nvSpPr>
        <p:spPr>
          <a:xfrm>
            <a:off x="643466" y="753626"/>
            <a:ext cx="5334930" cy="3004145"/>
          </a:xfrm>
        </p:spPr>
        <p:txBody>
          <a:bodyPr vert="horz" lIns="91440" tIns="45720" rIns="91440" bIns="45720" rtlCol="0" anchor="b">
            <a:normAutofit/>
          </a:bodyPr>
          <a:lstStyle/>
          <a:p>
            <a:pPr algn="ctr"/>
            <a:r>
              <a:rPr lang="en-US" sz="6000"/>
              <a:t>Jim Thorpe</a:t>
            </a:r>
          </a:p>
        </p:txBody>
      </p:sp>
      <p:sp>
        <p:nvSpPr>
          <p:cNvPr id="6" name="Text Placeholder 5">
            <a:extLst>
              <a:ext uri="{FF2B5EF4-FFF2-40B4-BE49-F238E27FC236}">
                <a16:creationId xmlns:a16="http://schemas.microsoft.com/office/drawing/2014/main" id="{E0D13BD3-93D5-954D-8CB2-BC8BBEA980D0}"/>
              </a:ext>
            </a:extLst>
          </p:cNvPr>
          <p:cNvSpPr>
            <a:spLocks noGrp="1"/>
          </p:cNvSpPr>
          <p:nvPr>
            <p:ph type="body" sz="half" idx="2"/>
          </p:nvPr>
        </p:nvSpPr>
        <p:spPr>
          <a:xfrm>
            <a:off x="643465" y="3849845"/>
            <a:ext cx="5334931" cy="2189214"/>
          </a:xfrm>
        </p:spPr>
        <p:txBody>
          <a:bodyPr vert="horz" lIns="91440" tIns="45720" rIns="91440" bIns="45720" rtlCol="0">
            <a:normAutofit/>
          </a:bodyPr>
          <a:lstStyle/>
          <a:p>
            <a:pPr algn="ctr"/>
            <a:r>
              <a:rPr lang="en-US" sz="2400" cap="all"/>
              <a:t>Taken between 1910 and 1920</a:t>
            </a:r>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D293BDBF-9C3D-1840-9CF4-EA11770BF11C}"/>
              </a:ext>
            </a:extLst>
          </p:cNvPr>
          <p:cNvPicPr>
            <a:picLocks noChangeAspect="1"/>
          </p:cNvPicPr>
          <p:nvPr/>
        </p:nvPicPr>
        <p:blipFill rotWithShape="1">
          <a:blip r:embed="rId2"/>
          <a:srcRect l="31247" r="24004" b="1"/>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7134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B38DACD6-E358-9746-83AA-98A88BDCD77F}"/>
              </a:ext>
            </a:extLst>
          </p:cNvPr>
          <p:cNvPicPr>
            <a:picLocks noChangeAspect="1"/>
          </p:cNvPicPr>
          <p:nvPr/>
        </p:nvPicPr>
        <p:blipFill rotWithShape="1">
          <a:blip r:embed="rId2"/>
          <a:srcRect l="17078" r="17075"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6" name="Arc 15">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C7A9D8B-4CA6-4093-B8D3-55B77EA05350}"/>
              </a:ext>
            </a:extLst>
          </p:cNvPr>
          <p:cNvSpPr>
            <a:spLocks noGrp="1"/>
          </p:cNvSpPr>
          <p:nvPr>
            <p:ph idx="1"/>
          </p:nvPr>
        </p:nvSpPr>
        <p:spPr>
          <a:xfrm>
            <a:off x="5827048" y="1868487"/>
            <a:ext cx="5721484" cy="4351338"/>
          </a:xfrm>
        </p:spPr>
        <p:txBody>
          <a:bodyPr>
            <a:normAutofit/>
          </a:bodyPr>
          <a:lstStyle/>
          <a:p>
            <a:r>
              <a:rPr lang="en-US" dirty="0"/>
              <a:t>Studio portrait of Left Hand and his son, U.S. Grant (Grant Left Hand). Grant is wearing a school uniform.</a:t>
            </a:r>
          </a:p>
        </p:txBody>
      </p:sp>
    </p:spTree>
    <p:extLst>
      <p:ext uri="{BB962C8B-B14F-4D97-AF65-F5344CB8AC3E}">
        <p14:creationId xmlns:p14="http://schemas.microsoft.com/office/powerpoint/2010/main" val="164361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1CD296-68F6-C04F-BBD3-A1994876D989}"/>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Color-Symbol-Image Strategy</a:t>
            </a:r>
          </a:p>
        </p:txBody>
      </p:sp>
      <p:sp>
        <p:nvSpPr>
          <p:cNvPr id="3" name="Content Placeholder 2">
            <a:extLst>
              <a:ext uri="{FF2B5EF4-FFF2-40B4-BE49-F238E27FC236}">
                <a16:creationId xmlns:a16="http://schemas.microsoft.com/office/drawing/2014/main" id="{792FA6C9-2D77-8444-B66B-0465F8316BD2}"/>
              </a:ext>
            </a:extLst>
          </p:cNvPr>
          <p:cNvSpPr>
            <a:spLocks noGrp="1"/>
          </p:cNvSpPr>
          <p:nvPr>
            <p:ph idx="1"/>
          </p:nvPr>
        </p:nvSpPr>
        <p:spPr>
          <a:xfrm>
            <a:off x="6354871" y="2827419"/>
            <a:ext cx="5029200" cy="3227626"/>
          </a:xfrm>
        </p:spPr>
        <p:txBody>
          <a:bodyPr anchor="ctr">
            <a:normAutofit/>
          </a:bodyPr>
          <a:lstStyle/>
          <a:p>
            <a:r>
              <a:rPr lang="en-US" sz="1900">
                <a:solidFill>
                  <a:srgbClr val="000000"/>
                </a:solidFill>
              </a:rPr>
              <a:t>Look at the primary source and using the C-S-I strategy, fill in the chart. Remember to justify your choices with a well-developed explanation. </a:t>
            </a:r>
          </a:p>
          <a:p>
            <a:endParaRPr lang="en-US" sz="1900">
              <a:solidFill>
                <a:srgbClr val="000000"/>
              </a:solidFill>
            </a:endParaRPr>
          </a:p>
        </p:txBody>
      </p:sp>
      <p:graphicFrame>
        <p:nvGraphicFramePr>
          <p:cNvPr id="4" name="Table 4">
            <a:extLst>
              <a:ext uri="{FF2B5EF4-FFF2-40B4-BE49-F238E27FC236}">
                <a16:creationId xmlns:a16="http://schemas.microsoft.com/office/drawing/2014/main" id="{A3002360-0A33-0D4C-A8EC-F765B67EDBD0}"/>
              </a:ext>
            </a:extLst>
          </p:cNvPr>
          <p:cNvGraphicFramePr>
            <a:graphicFrameLocks noGrp="1"/>
          </p:cNvGraphicFramePr>
          <p:nvPr>
            <p:extLst>
              <p:ext uri="{D42A27DB-BD31-4B8C-83A1-F6EECF244321}">
                <p14:modId xmlns:p14="http://schemas.microsoft.com/office/powerpoint/2010/main" val="185414381"/>
              </p:ext>
            </p:extLst>
          </p:nvPr>
        </p:nvGraphicFramePr>
        <p:xfrm>
          <a:off x="804671" y="3114305"/>
          <a:ext cx="4954695" cy="2664147"/>
        </p:xfrm>
        <a:graphic>
          <a:graphicData uri="http://schemas.openxmlformats.org/drawingml/2006/table">
            <a:tbl>
              <a:tblPr firstRow="1" bandRow="1">
                <a:noFill/>
                <a:tableStyleId>{5C22544A-7EE6-4342-B048-85BDC9FD1C3A}</a:tableStyleId>
              </a:tblPr>
              <a:tblGrid>
                <a:gridCol w="1609347">
                  <a:extLst>
                    <a:ext uri="{9D8B030D-6E8A-4147-A177-3AD203B41FA5}">
                      <a16:colId xmlns:a16="http://schemas.microsoft.com/office/drawing/2014/main" val="2291025814"/>
                    </a:ext>
                  </a:extLst>
                </a:gridCol>
                <a:gridCol w="1685585">
                  <a:extLst>
                    <a:ext uri="{9D8B030D-6E8A-4147-A177-3AD203B41FA5}">
                      <a16:colId xmlns:a16="http://schemas.microsoft.com/office/drawing/2014/main" val="2125367814"/>
                    </a:ext>
                  </a:extLst>
                </a:gridCol>
                <a:gridCol w="1659763">
                  <a:extLst>
                    <a:ext uri="{9D8B030D-6E8A-4147-A177-3AD203B41FA5}">
                      <a16:colId xmlns:a16="http://schemas.microsoft.com/office/drawing/2014/main" val="21555099"/>
                    </a:ext>
                  </a:extLst>
                </a:gridCol>
              </a:tblGrid>
              <a:tr h="1603578">
                <a:tc>
                  <a:txBody>
                    <a:bodyPr/>
                    <a:lstStyle/>
                    <a:p>
                      <a:pPr algn="ctr"/>
                      <a:r>
                        <a:rPr lang="en-US" sz="1800" b="1" u="sng">
                          <a:solidFill>
                            <a:schemeClr val="tx1">
                              <a:lumMod val="75000"/>
                              <a:lumOff val="25000"/>
                            </a:schemeClr>
                          </a:solidFill>
                        </a:rPr>
                        <a:t>COLOR</a:t>
                      </a:r>
                    </a:p>
                    <a:p>
                      <a:pPr algn="l"/>
                      <a:r>
                        <a:rPr lang="en-US" sz="1800" b="1">
                          <a:solidFill>
                            <a:schemeClr val="tx1">
                              <a:lumMod val="75000"/>
                              <a:lumOff val="25000"/>
                            </a:schemeClr>
                          </a:solidFill>
                        </a:rPr>
                        <a:t>What color best represents this? </a:t>
                      </a:r>
                    </a:p>
                  </a:txBody>
                  <a:tcPr marL="217724" marR="108862" marT="108862" marB="10886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r>
                        <a:rPr lang="en-US" sz="1800" b="1" u="sng">
                          <a:solidFill>
                            <a:schemeClr val="tx1">
                              <a:lumMod val="75000"/>
                              <a:lumOff val="25000"/>
                            </a:schemeClr>
                          </a:solidFill>
                        </a:rPr>
                        <a:t>Symbol</a:t>
                      </a:r>
                    </a:p>
                    <a:p>
                      <a:pPr algn="l"/>
                      <a:r>
                        <a:rPr lang="en-US" sz="1800" b="1" u="none">
                          <a:solidFill>
                            <a:schemeClr val="tx1">
                              <a:lumMod val="75000"/>
                              <a:lumOff val="25000"/>
                            </a:schemeClr>
                          </a:solidFill>
                        </a:rPr>
                        <a:t>What symbol best represents this? </a:t>
                      </a:r>
                    </a:p>
                  </a:txBody>
                  <a:tcPr marL="217724" marR="108862" marT="108862" marB="10886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r>
                        <a:rPr lang="en-US" sz="1800" b="1" u="sng">
                          <a:solidFill>
                            <a:schemeClr val="tx1">
                              <a:lumMod val="75000"/>
                              <a:lumOff val="25000"/>
                            </a:schemeClr>
                          </a:solidFill>
                        </a:rPr>
                        <a:t>Image</a:t>
                      </a:r>
                    </a:p>
                    <a:p>
                      <a:pPr algn="l"/>
                      <a:r>
                        <a:rPr lang="en-US" sz="1800" b="1" u="none">
                          <a:solidFill>
                            <a:schemeClr val="tx1">
                              <a:lumMod val="75000"/>
                              <a:lumOff val="25000"/>
                            </a:schemeClr>
                          </a:solidFill>
                        </a:rPr>
                        <a:t>What image best represents this? </a:t>
                      </a:r>
                    </a:p>
                  </a:txBody>
                  <a:tcPr marL="217724" marR="108862" marT="108862" marB="10886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2477148114"/>
                  </a:ext>
                </a:extLst>
              </a:tr>
              <a:tr h="1060569">
                <a:tc>
                  <a:txBody>
                    <a:bodyPr/>
                    <a:lstStyle/>
                    <a:p>
                      <a:r>
                        <a:rPr lang="en-US" sz="1800">
                          <a:solidFill>
                            <a:schemeClr val="tx1">
                              <a:lumMod val="75000"/>
                              <a:lumOff val="25000"/>
                            </a:schemeClr>
                          </a:solidFill>
                        </a:rPr>
                        <a:t>Why did you choose this color? </a:t>
                      </a:r>
                    </a:p>
                  </a:txBody>
                  <a:tcPr marL="217724" marR="108862" marT="108862" marB="10886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800">
                          <a:solidFill>
                            <a:schemeClr val="tx1">
                              <a:lumMod val="75000"/>
                              <a:lumOff val="25000"/>
                            </a:schemeClr>
                          </a:solidFill>
                        </a:rPr>
                        <a:t>Why did you choose this symbol? </a:t>
                      </a:r>
                    </a:p>
                  </a:txBody>
                  <a:tcPr marL="217724" marR="108862" marT="108862" marB="10886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800">
                          <a:solidFill>
                            <a:schemeClr val="tx1">
                              <a:lumMod val="75000"/>
                              <a:lumOff val="25000"/>
                            </a:schemeClr>
                          </a:solidFill>
                        </a:rPr>
                        <a:t>Why did you choose this image? </a:t>
                      </a:r>
                    </a:p>
                  </a:txBody>
                  <a:tcPr marL="217724" marR="108862" marT="108862" marB="10886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677085233"/>
                  </a:ext>
                </a:extLst>
              </a:tr>
            </a:tbl>
          </a:graphicData>
        </a:graphic>
      </p:graphicFrame>
    </p:spTree>
    <p:extLst>
      <p:ext uri="{BB962C8B-B14F-4D97-AF65-F5344CB8AC3E}">
        <p14:creationId xmlns:p14="http://schemas.microsoft.com/office/powerpoint/2010/main" val="1697695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E3A1-23B5-2145-BA79-74FAA387A191}"/>
              </a:ext>
            </a:extLst>
          </p:cNvPr>
          <p:cNvSpPr>
            <a:spLocks noGrp="1"/>
          </p:cNvSpPr>
          <p:nvPr>
            <p:ph type="title"/>
          </p:nvPr>
        </p:nvSpPr>
        <p:spPr/>
        <p:txBody>
          <a:bodyPr/>
          <a:lstStyle/>
          <a:p>
            <a:r>
              <a:rPr lang="en-US" dirty="0"/>
              <a:t>Jim Thorpe as a Student</a:t>
            </a:r>
          </a:p>
        </p:txBody>
      </p:sp>
      <p:sp>
        <p:nvSpPr>
          <p:cNvPr id="3" name="Content Placeholder 2">
            <a:extLst>
              <a:ext uri="{FF2B5EF4-FFF2-40B4-BE49-F238E27FC236}">
                <a16:creationId xmlns:a16="http://schemas.microsoft.com/office/drawing/2014/main" id="{DC831E36-6730-474E-9DCD-346205DF3D7D}"/>
              </a:ext>
            </a:extLst>
          </p:cNvPr>
          <p:cNvSpPr>
            <a:spLocks noGrp="1"/>
          </p:cNvSpPr>
          <p:nvPr>
            <p:ph idx="1"/>
          </p:nvPr>
        </p:nvSpPr>
        <p:spPr/>
        <p:txBody>
          <a:bodyPr/>
          <a:lstStyle/>
          <a:p>
            <a:r>
              <a:rPr lang="en-US" dirty="0">
                <a:hlinkClick r:id="rId2"/>
              </a:rPr>
              <a:t>http://carlisleindian.dickinson.edu/student_files/james-thorpe-student-file</a:t>
            </a:r>
            <a:r>
              <a:rPr lang="en-US" dirty="0"/>
              <a:t> </a:t>
            </a:r>
          </a:p>
        </p:txBody>
      </p:sp>
      <p:sp>
        <p:nvSpPr>
          <p:cNvPr id="4" name="Text Placeholder 3">
            <a:extLst>
              <a:ext uri="{FF2B5EF4-FFF2-40B4-BE49-F238E27FC236}">
                <a16:creationId xmlns:a16="http://schemas.microsoft.com/office/drawing/2014/main" id="{8EB286EC-3025-C24C-8A86-32ED4CA80A3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6522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1169BA-1E81-7F4A-B72A-D19747697C09}"/>
              </a:ext>
            </a:extLst>
          </p:cNvPr>
          <p:cNvSpPr>
            <a:spLocks noGrp="1"/>
          </p:cNvSpPr>
          <p:nvPr>
            <p:ph type="title"/>
          </p:nvPr>
        </p:nvSpPr>
        <p:spPr>
          <a:xfrm>
            <a:off x="640079" y="2053641"/>
            <a:ext cx="3669161" cy="2760098"/>
          </a:xfrm>
        </p:spPr>
        <p:txBody>
          <a:bodyPr>
            <a:normAutofit/>
          </a:bodyPr>
          <a:lstStyle/>
          <a:p>
            <a:r>
              <a:rPr lang="en-US" b="1">
                <a:solidFill>
                  <a:srgbClr val="FFFFFF"/>
                </a:solidFill>
              </a:rPr>
              <a:t>In-Character Chat</a:t>
            </a:r>
            <a:br>
              <a:rPr lang="en-US">
                <a:solidFill>
                  <a:srgbClr val="FFFFFF"/>
                </a:solidFill>
              </a:rPr>
            </a:br>
            <a:r>
              <a:rPr lang="en-US" b="1">
                <a:solidFill>
                  <a:srgbClr val="FFFFFF"/>
                </a:solidFill>
              </a:rPr>
              <a:t> </a:t>
            </a:r>
            <a:endParaRPr lang="en-US">
              <a:solidFill>
                <a:srgbClr val="FFFFFF"/>
              </a:solidFill>
            </a:endParaRPr>
          </a:p>
        </p:txBody>
      </p:sp>
      <p:sp>
        <p:nvSpPr>
          <p:cNvPr id="3" name="Content Placeholder 2">
            <a:extLst>
              <a:ext uri="{FF2B5EF4-FFF2-40B4-BE49-F238E27FC236}">
                <a16:creationId xmlns:a16="http://schemas.microsoft.com/office/drawing/2014/main" id="{FF24AD05-E5DE-6042-AE08-1E215ED40C82}"/>
              </a:ext>
            </a:extLst>
          </p:cNvPr>
          <p:cNvSpPr>
            <a:spLocks noGrp="1"/>
          </p:cNvSpPr>
          <p:nvPr>
            <p:ph idx="1"/>
          </p:nvPr>
        </p:nvSpPr>
        <p:spPr>
          <a:xfrm>
            <a:off x="6090574" y="801866"/>
            <a:ext cx="5306084" cy="5230634"/>
          </a:xfrm>
        </p:spPr>
        <p:txBody>
          <a:bodyPr anchor="ctr">
            <a:normAutofit/>
          </a:bodyPr>
          <a:lstStyle/>
          <a:p>
            <a:r>
              <a:rPr lang="en-US" sz="2400" b="1">
                <a:solidFill>
                  <a:srgbClr val="000000"/>
                </a:solidFill>
              </a:rPr>
              <a:t>Pair up with a partner and decide who “Partner 1” is and who “Partner 2” is.</a:t>
            </a:r>
          </a:p>
          <a:p>
            <a:r>
              <a:rPr lang="en-US" sz="2400" b="1">
                <a:solidFill>
                  <a:srgbClr val="000000"/>
                </a:solidFill>
              </a:rPr>
              <a:t>Listen to the teacher read an excerpt from the text.</a:t>
            </a:r>
          </a:p>
          <a:p>
            <a:r>
              <a:rPr lang="en-US" sz="2400" b="1">
                <a:solidFill>
                  <a:srgbClr val="000000"/>
                </a:solidFill>
              </a:rPr>
              <a:t>When she stops, the designated partner will speak as though he/she is the character in the text.</a:t>
            </a:r>
          </a:p>
          <a:p>
            <a:r>
              <a:rPr lang="en-US" sz="2400" b="1">
                <a:solidFill>
                  <a:srgbClr val="000000"/>
                </a:solidFill>
              </a:rPr>
              <a:t>As your teacher begins to read again, stop talking and listen.  </a:t>
            </a:r>
            <a:br>
              <a:rPr lang="en-US" sz="2400">
                <a:solidFill>
                  <a:srgbClr val="000000"/>
                </a:solidFill>
              </a:rPr>
            </a:br>
            <a:r>
              <a:rPr lang="en-US" sz="2400" b="1">
                <a:solidFill>
                  <a:srgbClr val="000000"/>
                </a:solidFill>
              </a:rPr>
              <a:t>Repeat with Partner 2.</a:t>
            </a:r>
            <a:br>
              <a:rPr lang="en-US" sz="2400">
                <a:solidFill>
                  <a:srgbClr val="000000"/>
                </a:solidFill>
              </a:rPr>
            </a:br>
            <a:endParaRPr lang="en-US" sz="2400">
              <a:solidFill>
                <a:srgbClr val="000000"/>
              </a:solidFill>
            </a:endParaRPr>
          </a:p>
        </p:txBody>
      </p:sp>
    </p:spTree>
    <p:extLst>
      <p:ext uri="{BB962C8B-B14F-4D97-AF65-F5344CB8AC3E}">
        <p14:creationId xmlns:p14="http://schemas.microsoft.com/office/powerpoint/2010/main" val="276477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63B1-DEB3-C24A-8E32-32E1A455A5F6}"/>
              </a:ext>
            </a:extLst>
          </p:cNvPr>
          <p:cNvSpPr>
            <a:spLocks noGrp="1"/>
          </p:cNvSpPr>
          <p:nvPr>
            <p:ph type="title"/>
          </p:nvPr>
        </p:nvSpPr>
        <p:spPr/>
        <p:txBody>
          <a:bodyPr/>
          <a:lstStyle/>
          <a:p>
            <a:r>
              <a:rPr lang="en-US" dirty="0"/>
              <a:t>Jim Thorpe: Athlete	</a:t>
            </a:r>
          </a:p>
        </p:txBody>
      </p:sp>
      <p:sp>
        <p:nvSpPr>
          <p:cNvPr id="3" name="Content Placeholder 2">
            <a:extLst>
              <a:ext uri="{FF2B5EF4-FFF2-40B4-BE49-F238E27FC236}">
                <a16:creationId xmlns:a16="http://schemas.microsoft.com/office/drawing/2014/main" id="{BD1E1F8D-CC28-584A-ADD3-57F8C077A271}"/>
              </a:ext>
            </a:extLst>
          </p:cNvPr>
          <p:cNvSpPr>
            <a:spLocks noGrp="1"/>
          </p:cNvSpPr>
          <p:nvPr>
            <p:ph idx="1"/>
          </p:nvPr>
        </p:nvSpPr>
        <p:spPr/>
        <p:txBody>
          <a:bodyPr/>
          <a:lstStyle/>
          <a:p>
            <a:r>
              <a:rPr lang="en-US" dirty="0">
                <a:hlinkClick r:id="rId2"/>
              </a:rPr>
              <a:t>https://www.youtube.com/watch?v=66XjZN55dtA</a:t>
            </a:r>
            <a:r>
              <a:rPr lang="en-US" dirty="0"/>
              <a:t> </a:t>
            </a:r>
          </a:p>
        </p:txBody>
      </p:sp>
      <p:sp>
        <p:nvSpPr>
          <p:cNvPr id="4" name="Text Placeholder 3">
            <a:extLst>
              <a:ext uri="{FF2B5EF4-FFF2-40B4-BE49-F238E27FC236}">
                <a16:creationId xmlns:a16="http://schemas.microsoft.com/office/drawing/2014/main" id="{C75190C6-05FD-9F40-ABB8-6AD23F43E8D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4372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51EC-687E-BF4D-9ED0-328E6DB3B41D}"/>
              </a:ext>
            </a:extLst>
          </p:cNvPr>
          <p:cNvSpPr>
            <a:spLocks noGrp="1"/>
          </p:cNvSpPr>
          <p:nvPr>
            <p:ph type="title"/>
          </p:nvPr>
        </p:nvSpPr>
        <p:spPr>
          <a:xfrm>
            <a:off x="825909" y="808055"/>
            <a:ext cx="3979205" cy="1453363"/>
          </a:xfrm>
        </p:spPr>
        <p:txBody>
          <a:bodyPr>
            <a:normAutofit/>
          </a:bodyPr>
          <a:lstStyle/>
          <a:p>
            <a:r>
              <a:rPr lang="en-US" dirty="0"/>
              <a:t>Carlisle Football Team</a:t>
            </a:r>
          </a:p>
        </p:txBody>
      </p:sp>
      <p:sp>
        <p:nvSpPr>
          <p:cNvPr id="3" name="Content Placeholder 2">
            <a:extLst>
              <a:ext uri="{FF2B5EF4-FFF2-40B4-BE49-F238E27FC236}">
                <a16:creationId xmlns:a16="http://schemas.microsoft.com/office/drawing/2014/main" id="{2F7A1DEB-C8FE-074F-B871-E7AD6C4DECE9}"/>
              </a:ext>
            </a:extLst>
          </p:cNvPr>
          <p:cNvSpPr>
            <a:spLocks noGrp="1"/>
          </p:cNvSpPr>
          <p:nvPr>
            <p:ph idx="1"/>
          </p:nvPr>
        </p:nvSpPr>
        <p:spPr>
          <a:xfrm>
            <a:off x="802178" y="2261420"/>
            <a:ext cx="4002936" cy="3637935"/>
          </a:xfrm>
        </p:spPr>
        <p:txBody>
          <a:bodyPr>
            <a:normAutofit/>
          </a:bodyPr>
          <a:lstStyle/>
          <a:p>
            <a:endParaRPr lang="en-US"/>
          </a:p>
        </p:txBody>
      </p:sp>
      <p:pic>
        <p:nvPicPr>
          <p:cNvPr id="4" name="Picture 3">
            <a:extLst>
              <a:ext uri="{FF2B5EF4-FFF2-40B4-BE49-F238E27FC236}">
                <a16:creationId xmlns:a16="http://schemas.microsoft.com/office/drawing/2014/main" id="{1873F46E-5306-EE4C-A4AF-4C927267E823}"/>
              </a:ext>
            </a:extLst>
          </p:cNvPr>
          <p:cNvPicPr>
            <a:picLocks noChangeAspect="1"/>
          </p:cNvPicPr>
          <p:nvPr/>
        </p:nvPicPr>
        <p:blipFill>
          <a:blip r:embed="rId2"/>
          <a:stretch>
            <a:fillRect/>
          </a:stretch>
        </p:blipFill>
        <p:spPr>
          <a:xfrm>
            <a:off x="5289752" y="1877322"/>
            <a:ext cx="6095593" cy="294112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82911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D929-DAFC-6047-95F4-68FA9408FF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7C5B668-48FF-5E4F-8180-05728191FDAC}"/>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90E11F84-F8F2-164A-BDC8-93F8B9073470}"/>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04B91B44-1919-1549-B2CF-BD345FEE9034}"/>
              </a:ext>
            </a:extLst>
          </p:cNvPr>
          <p:cNvPicPr>
            <a:picLocks noChangeAspect="1"/>
          </p:cNvPicPr>
          <p:nvPr/>
        </p:nvPicPr>
        <p:blipFill>
          <a:blip r:embed="rId2"/>
          <a:stretch>
            <a:fillRect/>
          </a:stretch>
        </p:blipFill>
        <p:spPr>
          <a:xfrm>
            <a:off x="307742" y="0"/>
            <a:ext cx="5225143" cy="6858000"/>
          </a:xfrm>
          <a:prstGeom prst="rect">
            <a:avLst/>
          </a:prstGeom>
        </p:spPr>
      </p:pic>
      <p:pic>
        <p:nvPicPr>
          <p:cNvPr id="6" name="Picture 5">
            <a:extLst>
              <a:ext uri="{FF2B5EF4-FFF2-40B4-BE49-F238E27FC236}">
                <a16:creationId xmlns:a16="http://schemas.microsoft.com/office/drawing/2014/main" id="{0B09E2DF-5805-964B-A4B9-C6D0CCE4C34F}"/>
              </a:ext>
            </a:extLst>
          </p:cNvPr>
          <p:cNvPicPr>
            <a:picLocks noChangeAspect="1"/>
          </p:cNvPicPr>
          <p:nvPr/>
        </p:nvPicPr>
        <p:blipFill>
          <a:blip r:embed="rId3"/>
          <a:stretch>
            <a:fillRect/>
          </a:stretch>
        </p:blipFill>
        <p:spPr>
          <a:xfrm>
            <a:off x="5910943" y="1206501"/>
            <a:ext cx="5524500" cy="3987800"/>
          </a:xfrm>
          <a:prstGeom prst="rect">
            <a:avLst/>
          </a:prstGeom>
        </p:spPr>
      </p:pic>
    </p:spTree>
    <p:extLst>
      <p:ext uri="{BB962C8B-B14F-4D97-AF65-F5344CB8AC3E}">
        <p14:creationId xmlns:p14="http://schemas.microsoft.com/office/powerpoint/2010/main" val="30984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0CB89-2954-FF4E-BEF7-5D7A4E17A0E3}"/>
              </a:ext>
            </a:extLst>
          </p:cNvPr>
          <p:cNvSpPr>
            <a:spLocks noGrp="1"/>
          </p:cNvSpPr>
          <p:nvPr>
            <p:ph type="title"/>
          </p:nvPr>
        </p:nvSpPr>
        <p:spPr>
          <a:xfrm>
            <a:off x="838200" y="620742"/>
            <a:ext cx="10515600" cy="1325563"/>
          </a:xfrm>
        </p:spPr>
        <p:txBody>
          <a:bodyPr>
            <a:normAutofit/>
          </a:bodyPr>
          <a:lstStyle/>
          <a:p>
            <a:r>
              <a:rPr lang="en-US">
                <a:solidFill>
                  <a:srgbClr val="FFFFFF"/>
                </a:solidFill>
              </a:rPr>
              <a:t>Text Sets—Where to Start? </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CC1128-159B-614C-937C-361328C1D4CC}"/>
              </a:ext>
            </a:extLst>
          </p:cNvPr>
          <p:cNvSpPr>
            <a:spLocks noGrp="1"/>
          </p:cNvSpPr>
          <p:nvPr>
            <p:ph sz="half" idx="1"/>
          </p:nvPr>
        </p:nvSpPr>
        <p:spPr>
          <a:xfrm>
            <a:off x="838200" y="2266345"/>
            <a:ext cx="5097780" cy="3910617"/>
          </a:xfrm>
        </p:spPr>
        <p:txBody>
          <a:bodyPr>
            <a:normAutofit/>
          </a:bodyPr>
          <a:lstStyle/>
          <a:p>
            <a:r>
              <a:rPr lang="en-US" sz="2400">
                <a:solidFill>
                  <a:srgbClr val="FFFFFF"/>
                </a:solidFill>
              </a:rPr>
              <a:t>Mentor text—the mentor text is the text that you build the rest of your text set around. It can be: </a:t>
            </a:r>
          </a:p>
          <a:p>
            <a:pPr lvl="1"/>
            <a:r>
              <a:rPr lang="en-US">
                <a:solidFill>
                  <a:srgbClr val="FFFFFF"/>
                </a:solidFill>
              </a:rPr>
              <a:t>children’s informational picture book, </a:t>
            </a:r>
          </a:p>
          <a:p>
            <a:pPr lvl="1"/>
            <a:r>
              <a:rPr lang="en-US">
                <a:solidFill>
                  <a:srgbClr val="FFFFFF"/>
                </a:solidFill>
              </a:rPr>
              <a:t>chapter book</a:t>
            </a:r>
          </a:p>
          <a:p>
            <a:pPr lvl="1"/>
            <a:r>
              <a:rPr lang="en-US">
                <a:solidFill>
                  <a:srgbClr val="FFFFFF"/>
                </a:solidFill>
              </a:rPr>
              <a:t>Children’s fiction picture book</a:t>
            </a:r>
          </a:p>
          <a:p>
            <a:pPr lvl="1"/>
            <a:r>
              <a:rPr lang="en-US">
                <a:solidFill>
                  <a:srgbClr val="FFFFFF"/>
                </a:solidFill>
              </a:rPr>
              <a:t>Poem</a:t>
            </a:r>
          </a:p>
          <a:p>
            <a:pPr lvl="1"/>
            <a:r>
              <a:rPr lang="en-US">
                <a:solidFill>
                  <a:srgbClr val="FFFFFF"/>
                </a:solidFill>
              </a:rPr>
              <a:t>Really it could be any text that you want! </a:t>
            </a:r>
          </a:p>
          <a:p>
            <a:pPr marL="457200" lvl="1" indent="0">
              <a:buNone/>
            </a:pPr>
            <a:endParaRPr lang="en-US">
              <a:solidFill>
                <a:srgbClr val="FFFFFF"/>
              </a:solidFill>
            </a:endParaRPr>
          </a:p>
          <a:p>
            <a:pPr lvl="1"/>
            <a:endParaRPr lang="en-US">
              <a:solidFill>
                <a:srgbClr val="FFFFFF"/>
              </a:solidFill>
            </a:endParaRPr>
          </a:p>
        </p:txBody>
      </p:sp>
      <p:sp>
        <p:nvSpPr>
          <p:cNvPr id="4" name="Content Placeholder 3">
            <a:extLst>
              <a:ext uri="{FF2B5EF4-FFF2-40B4-BE49-F238E27FC236}">
                <a16:creationId xmlns:a16="http://schemas.microsoft.com/office/drawing/2014/main" id="{51B3D985-F663-1244-8E6A-17F75C7DD4E7}"/>
              </a:ext>
            </a:extLst>
          </p:cNvPr>
          <p:cNvSpPr>
            <a:spLocks noGrp="1"/>
          </p:cNvSpPr>
          <p:nvPr>
            <p:ph sz="half" idx="2"/>
          </p:nvPr>
        </p:nvSpPr>
        <p:spPr>
          <a:xfrm>
            <a:off x="6256020" y="2266345"/>
            <a:ext cx="5097780" cy="3910618"/>
          </a:xfrm>
        </p:spPr>
        <p:txBody>
          <a:bodyPr>
            <a:normAutofit/>
          </a:bodyPr>
          <a:lstStyle/>
          <a:p>
            <a:r>
              <a:rPr lang="en-US" sz="1900">
                <a:solidFill>
                  <a:srgbClr val="FFFFFF"/>
                </a:solidFill>
              </a:rPr>
              <a:t>Once you’ve found your mentor text, you start building your text set with supplemental texts. </a:t>
            </a:r>
          </a:p>
          <a:p>
            <a:r>
              <a:rPr lang="en-US" sz="1900">
                <a:solidFill>
                  <a:srgbClr val="FFFFFF"/>
                </a:solidFill>
              </a:rPr>
              <a:t>Supplemental texts reinforce and build upon the mentor text content. </a:t>
            </a:r>
          </a:p>
          <a:p>
            <a:r>
              <a:rPr lang="en-US" sz="1900">
                <a:solidFill>
                  <a:srgbClr val="FFFFFF"/>
                </a:solidFill>
              </a:rPr>
              <a:t>Good ideas for supplementals: </a:t>
            </a:r>
          </a:p>
          <a:p>
            <a:pPr lvl="1"/>
            <a:r>
              <a:rPr lang="en-US" sz="1900">
                <a:solidFill>
                  <a:srgbClr val="FFFFFF"/>
                </a:solidFill>
              </a:rPr>
              <a:t>Videos</a:t>
            </a:r>
          </a:p>
          <a:p>
            <a:pPr lvl="1"/>
            <a:r>
              <a:rPr lang="en-US" sz="1900">
                <a:solidFill>
                  <a:srgbClr val="FFFFFF"/>
                </a:solidFill>
              </a:rPr>
              <a:t>Images</a:t>
            </a:r>
          </a:p>
          <a:p>
            <a:pPr lvl="1"/>
            <a:r>
              <a:rPr lang="en-US" sz="1900">
                <a:solidFill>
                  <a:srgbClr val="FFFFFF"/>
                </a:solidFill>
              </a:rPr>
              <a:t>Audio files</a:t>
            </a:r>
          </a:p>
          <a:p>
            <a:pPr lvl="1"/>
            <a:r>
              <a:rPr lang="en-US" sz="1900">
                <a:solidFill>
                  <a:srgbClr val="FFFFFF"/>
                </a:solidFill>
              </a:rPr>
              <a:t>Political cartoons</a:t>
            </a:r>
          </a:p>
          <a:p>
            <a:pPr lvl="1"/>
            <a:r>
              <a:rPr lang="en-US" sz="1900">
                <a:solidFill>
                  <a:srgbClr val="FFFFFF"/>
                </a:solidFill>
              </a:rPr>
              <a:t>Charts/tables/graphs</a:t>
            </a:r>
          </a:p>
          <a:p>
            <a:pPr lvl="1"/>
            <a:r>
              <a:rPr lang="en-US" sz="1900">
                <a:solidFill>
                  <a:srgbClr val="FFFFFF"/>
                </a:solidFill>
              </a:rPr>
              <a:t>Maps</a:t>
            </a:r>
          </a:p>
        </p:txBody>
      </p:sp>
    </p:spTree>
    <p:extLst>
      <p:ext uri="{BB962C8B-B14F-4D97-AF65-F5344CB8AC3E}">
        <p14:creationId xmlns:p14="http://schemas.microsoft.com/office/powerpoint/2010/main" val="211715039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EC64-3740-1542-A272-A9C698B16463}"/>
              </a:ext>
            </a:extLst>
          </p:cNvPr>
          <p:cNvSpPr>
            <a:spLocks noGrp="1"/>
          </p:cNvSpPr>
          <p:nvPr>
            <p:ph type="title"/>
          </p:nvPr>
        </p:nvSpPr>
        <p:spPr/>
        <p:txBody>
          <a:bodyPr/>
          <a:lstStyle/>
          <a:p>
            <a:r>
              <a:rPr lang="en-US" dirty="0"/>
              <a:t>Ready Made Lesson Plan from the Library of Congress</a:t>
            </a:r>
          </a:p>
        </p:txBody>
      </p:sp>
      <p:sp>
        <p:nvSpPr>
          <p:cNvPr id="3" name="Content Placeholder 2">
            <a:extLst>
              <a:ext uri="{FF2B5EF4-FFF2-40B4-BE49-F238E27FC236}">
                <a16:creationId xmlns:a16="http://schemas.microsoft.com/office/drawing/2014/main" id="{69CF198D-5AAD-924A-9C20-BBBC6B7BB0B9}"/>
              </a:ext>
            </a:extLst>
          </p:cNvPr>
          <p:cNvSpPr>
            <a:spLocks noGrp="1"/>
          </p:cNvSpPr>
          <p:nvPr>
            <p:ph idx="1"/>
          </p:nvPr>
        </p:nvSpPr>
        <p:spPr/>
        <p:txBody>
          <a:bodyPr/>
          <a:lstStyle/>
          <a:p>
            <a:r>
              <a:rPr lang="en-US" dirty="0">
                <a:hlinkClick r:id="rId2"/>
              </a:rPr>
              <a:t>https://www.loc.gov/classroom-materials/exploring-the-stories-behind-native-american-boarding-schools/</a:t>
            </a:r>
            <a:r>
              <a:rPr lang="en-US" dirty="0"/>
              <a:t> </a:t>
            </a:r>
          </a:p>
        </p:txBody>
      </p:sp>
    </p:spTree>
    <p:extLst>
      <p:ext uri="{BB962C8B-B14F-4D97-AF65-F5344CB8AC3E}">
        <p14:creationId xmlns:p14="http://schemas.microsoft.com/office/powerpoint/2010/main" val="450506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DBE-3930-954C-B544-5F78FEEDCA31}"/>
              </a:ext>
            </a:extLst>
          </p:cNvPr>
          <p:cNvSpPr>
            <a:spLocks noGrp="1"/>
          </p:cNvSpPr>
          <p:nvPr>
            <p:ph type="title"/>
          </p:nvPr>
        </p:nvSpPr>
        <p:spPr/>
        <p:txBody>
          <a:bodyPr/>
          <a:lstStyle/>
          <a:p>
            <a:r>
              <a:rPr lang="en-US" dirty="0"/>
              <a:t>More Ready Made Sources</a:t>
            </a:r>
          </a:p>
        </p:txBody>
      </p:sp>
      <p:sp>
        <p:nvSpPr>
          <p:cNvPr id="3" name="Content Placeholder 2">
            <a:extLst>
              <a:ext uri="{FF2B5EF4-FFF2-40B4-BE49-F238E27FC236}">
                <a16:creationId xmlns:a16="http://schemas.microsoft.com/office/drawing/2014/main" id="{E3F59A2D-0836-EC48-B2A9-D5C41B1B1360}"/>
              </a:ext>
            </a:extLst>
          </p:cNvPr>
          <p:cNvSpPr>
            <a:spLocks noGrp="1"/>
          </p:cNvSpPr>
          <p:nvPr>
            <p:ph idx="1"/>
          </p:nvPr>
        </p:nvSpPr>
        <p:spPr/>
        <p:txBody>
          <a:bodyPr/>
          <a:lstStyle/>
          <a:p>
            <a:r>
              <a:rPr lang="en-US" dirty="0">
                <a:hlinkClick r:id="rId2"/>
              </a:rPr>
              <a:t>http://www.rcs.k12.in.us/tah/native-american-perspectives/between-two-worlds/teacher-resources</a:t>
            </a:r>
            <a:r>
              <a:rPr lang="en-US" dirty="0"/>
              <a:t> </a:t>
            </a:r>
          </a:p>
          <a:p>
            <a:r>
              <a:rPr lang="en-US" dirty="0">
                <a:hlinkClick r:id="rId3"/>
              </a:rPr>
              <a:t>http://www.aicphub.com/lesson_plans/ml_boardingschools.html</a:t>
            </a:r>
            <a:endParaRPr lang="en-US" dirty="0"/>
          </a:p>
          <a:p>
            <a:endParaRPr lang="en-US" dirty="0"/>
          </a:p>
        </p:txBody>
      </p:sp>
    </p:spTree>
    <p:extLst>
      <p:ext uri="{BB962C8B-B14F-4D97-AF65-F5344CB8AC3E}">
        <p14:creationId xmlns:p14="http://schemas.microsoft.com/office/powerpoint/2010/main" val="74856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D24F65-9C95-7447-BA58-3C512DF41713}"/>
              </a:ext>
            </a:extLst>
          </p:cNvPr>
          <p:cNvSpPr>
            <a:spLocks noGrp="1"/>
          </p:cNvSpPr>
          <p:nvPr>
            <p:ph type="title"/>
          </p:nvPr>
        </p:nvSpPr>
        <p:spPr>
          <a:xfrm>
            <a:off x="640079" y="2053641"/>
            <a:ext cx="3669161" cy="2760098"/>
          </a:xfrm>
        </p:spPr>
        <p:txBody>
          <a:bodyPr>
            <a:normAutofit/>
          </a:bodyPr>
          <a:lstStyle/>
          <a:p>
            <a:r>
              <a:rPr lang="en-US">
                <a:solidFill>
                  <a:srgbClr val="FFFFFF"/>
                </a:solidFill>
              </a:rPr>
              <a:t>Native American Boarding Schools </a:t>
            </a:r>
          </a:p>
        </p:txBody>
      </p:sp>
      <p:sp>
        <p:nvSpPr>
          <p:cNvPr id="3" name="Content Placeholder 2">
            <a:extLst>
              <a:ext uri="{FF2B5EF4-FFF2-40B4-BE49-F238E27FC236}">
                <a16:creationId xmlns:a16="http://schemas.microsoft.com/office/drawing/2014/main" id="{6F4EFE44-203F-254B-A2C1-DA712FF273D0}"/>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MCCRS-SS</a:t>
            </a:r>
          </a:p>
          <a:p>
            <a:r>
              <a:rPr lang="en-US" sz="2400" dirty="0">
                <a:solidFill>
                  <a:srgbClr val="000000"/>
                </a:solidFill>
              </a:rPr>
              <a:t>US History: 1877 to Present</a:t>
            </a:r>
          </a:p>
          <a:p>
            <a:r>
              <a:rPr lang="en-US" sz="2400" dirty="0">
                <a:solidFill>
                  <a:srgbClr val="000000"/>
                </a:solidFill>
              </a:rPr>
              <a:t>Evaluate the Dawes Act for its effect on tribal identity, land ownership, and assimilation of American Indians. </a:t>
            </a:r>
          </a:p>
          <a:p>
            <a:pPr lvl="1"/>
            <a:endParaRPr lang="en-US" sz="2000" dirty="0">
              <a:solidFill>
                <a:srgbClr val="000000"/>
              </a:solidFill>
            </a:endParaRPr>
          </a:p>
        </p:txBody>
      </p:sp>
    </p:spTree>
    <p:extLst>
      <p:ext uri="{BB962C8B-B14F-4D97-AF65-F5344CB8AC3E}">
        <p14:creationId xmlns:p14="http://schemas.microsoft.com/office/powerpoint/2010/main" val="385891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6D945A3E-2AD0-014D-A233-44C32EB1AE1C}"/>
              </a:ext>
            </a:extLst>
          </p:cNvPr>
          <p:cNvSpPr>
            <a:spLocks noGrp="1"/>
          </p:cNvSpPr>
          <p:nvPr>
            <p:ph type="ctrTitle"/>
          </p:nvPr>
        </p:nvSpPr>
        <p:spPr>
          <a:xfrm>
            <a:off x="753925" y="2076450"/>
            <a:ext cx="10684151" cy="1345134"/>
          </a:xfrm>
        </p:spPr>
        <p:txBody>
          <a:bodyPr anchor="ctr">
            <a:normAutofit/>
          </a:bodyPr>
          <a:lstStyle/>
          <a:p>
            <a:r>
              <a:rPr lang="en-US" sz="4300">
                <a:solidFill>
                  <a:srgbClr val="FFFFFF"/>
                </a:solidFill>
              </a:rPr>
              <a:t>What do you know about Native American Boarding Schools? </a:t>
            </a:r>
          </a:p>
        </p:txBody>
      </p:sp>
      <p:sp>
        <p:nvSpPr>
          <p:cNvPr id="5" name="Subtitle 4">
            <a:extLst>
              <a:ext uri="{FF2B5EF4-FFF2-40B4-BE49-F238E27FC236}">
                <a16:creationId xmlns:a16="http://schemas.microsoft.com/office/drawing/2014/main" id="{0C3181E5-AB7D-4E42-8D01-BCFA2D2D5ECB}"/>
              </a:ext>
            </a:extLst>
          </p:cNvPr>
          <p:cNvSpPr>
            <a:spLocks noGrp="1"/>
          </p:cNvSpPr>
          <p:nvPr>
            <p:ph type="subTitle" idx="1"/>
          </p:nvPr>
        </p:nvSpPr>
        <p:spPr>
          <a:xfrm>
            <a:off x="1171575" y="4473360"/>
            <a:ext cx="9469211" cy="865639"/>
          </a:xfrm>
        </p:spPr>
        <p:txBody>
          <a:bodyPr anchor="ctr">
            <a:normAutofit/>
          </a:bodyPr>
          <a:lstStyle/>
          <a:p>
            <a:endParaRPr lang="en-US" sz="2800">
              <a:solidFill>
                <a:srgbClr val="000000"/>
              </a:solidFill>
            </a:endParaRPr>
          </a:p>
        </p:txBody>
      </p:sp>
    </p:spTree>
    <p:extLst>
      <p:ext uri="{BB962C8B-B14F-4D97-AF65-F5344CB8AC3E}">
        <p14:creationId xmlns:p14="http://schemas.microsoft.com/office/powerpoint/2010/main" val="65293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C9C53-CB02-114E-89BC-A17CE12A4EC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400"/>
              <a:t>Anticipation Guide-Native American Boarding Schools</a:t>
            </a:r>
          </a:p>
        </p:txBody>
      </p: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E1DFE3-13E9-DC46-AD3C-CB2AAB810538}"/>
              </a:ext>
            </a:extLst>
          </p:cNvPr>
          <p:cNvPicPr>
            <a:picLocks noChangeAspect="1"/>
          </p:cNvPicPr>
          <p:nvPr/>
        </p:nvPicPr>
        <p:blipFill rotWithShape="1">
          <a:blip r:embed="rId2"/>
          <a:srcRect r="11683" b="1"/>
          <a:stretch/>
        </p:blipFill>
        <p:spPr>
          <a:xfrm>
            <a:off x="545238" y="858525"/>
            <a:ext cx="7608304" cy="5211906"/>
          </a:xfrm>
          <a:prstGeom prst="rect">
            <a:avLst/>
          </a:prstGeom>
        </p:spPr>
      </p:pic>
      <p:sp>
        <p:nvSpPr>
          <p:cNvPr id="28" name="Rectangle 2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8E9D97E-0D39-0C45-84E0-FAA641C01123}"/>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a:solidFill>
                  <a:srgbClr val="000000"/>
                </a:solidFill>
              </a:rPr>
              <a:t>Area of PA</a:t>
            </a:r>
          </a:p>
        </p:txBody>
      </p:sp>
      <p:sp>
        <p:nvSpPr>
          <p:cNvPr id="1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2E9E897-C297-7549-8478-58818524209D}"/>
              </a:ext>
            </a:extLst>
          </p:cNvPr>
          <p:cNvPicPr>
            <a:picLocks noChangeAspect="1"/>
          </p:cNvPicPr>
          <p:nvPr/>
        </p:nvPicPr>
        <p:blipFill rotWithShape="1">
          <a:blip r:embed="rId3">
            <a:alphaModFix/>
          </a:blip>
          <a:srcRect l="11199" r="8635"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46192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819C-8B6D-F547-AEA3-7045B7385326}"/>
              </a:ext>
            </a:extLst>
          </p:cNvPr>
          <p:cNvSpPr>
            <a:spLocks noGrp="1"/>
          </p:cNvSpPr>
          <p:nvPr>
            <p:ph type="title"/>
          </p:nvPr>
        </p:nvSpPr>
        <p:spPr/>
        <p:txBody>
          <a:bodyPr/>
          <a:lstStyle/>
          <a:p>
            <a:r>
              <a:rPr lang="en-US" dirty="0"/>
              <a:t>“Kill the Indian, Save the Man.” </a:t>
            </a:r>
          </a:p>
        </p:txBody>
      </p:sp>
      <p:sp>
        <p:nvSpPr>
          <p:cNvPr id="3" name="Text Placeholder 2">
            <a:extLst>
              <a:ext uri="{FF2B5EF4-FFF2-40B4-BE49-F238E27FC236}">
                <a16:creationId xmlns:a16="http://schemas.microsoft.com/office/drawing/2014/main" id="{B9E6A307-13CC-B041-AB32-E852ED46433E}"/>
              </a:ext>
            </a:extLst>
          </p:cNvPr>
          <p:cNvSpPr>
            <a:spLocks noGrp="1"/>
          </p:cNvSpPr>
          <p:nvPr>
            <p:ph type="body" sz="quarter" idx="13"/>
          </p:nvPr>
        </p:nvSpPr>
        <p:spPr/>
        <p:txBody>
          <a:bodyPr>
            <a:normAutofit fontScale="85000" lnSpcReduction="20000"/>
          </a:bodyPr>
          <a:lstStyle/>
          <a:p>
            <a:r>
              <a:rPr lang="en-US" dirty="0"/>
              <a:t>Civil War veteran Lt. Col. Richard Henry Pratt</a:t>
            </a:r>
          </a:p>
        </p:txBody>
      </p:sp>
      <p:sp>
        <p:nvSpPr>
          <p:cNvPr id="4" name="Text Placeholder 3">
            <a:extLst>
              <a:ext uri="{FF2B5EF4-FFF2-40B4-BE49-F238E27FC236}">
                <a16:creationId xmlns:a16="http://schemas.microsoft.com/office/drawing/2014/main" id="{0DFC2D2F-66C0-3947-87C2-C53AD9F4BE9E}"/>
              </a:ext>
            </a:extLst>
          </p:cNvPr>
          <p:cNvSpPr>
            <a:spLocks noGrp="1"/>
          </p:cNvSpPr>
          <p:nvPr>
            <p:ph type="body" idx="1"/>
          </p:nvPr>
        </p:nvSpPr>
        <p:spPr>
          <a:xfrm>
            <a:off x="687465" y="4184375"/>
            <a:ext cx="10152367" cy="2206486"/>
          </a:xfrm>
        </p:spPr>
        <p:txBody>
          <a:bodyPr>
            <a:normAutofit fontScale="92500" lnSpcReduction="20000"/>
          </a:bodyPr>
          <a:lstStyle/>
          <a:p>
            <a:r>
              <a:rPr lang="en-US" dirty="0"/>
              <a:t>Opened in 1879 in Pennsylvania, the Carlisle Indian Industrial School was the first government-run boarding school for Native Americans. Civil War veteran Lt. Col. Richard Henry Pratt spearheaded the effort to create an off-reservation boarding school with the goal of forced assimilation. The Army transferred Carlisle Barracks, a military post not in regular use, to the Bureau of Indian Affairs for use as a boarding school.</a:t>
            </a:r>
          </a:p>
          <a:p>
            <a:r>
              <a:rPr lang="en-US" dirty="0"/>
              <a:t>Students were forced to cut their hair, change their names, stop speaking their Native languages, convert to Christianity, and endure harsh discipline including corporal punishment and solitary confinement. This approach was ultimately used by hundreds of other Native American boarding schools, some operated by the government and many more operated by churches. </a:t>
            </a:r>
          </a:p>
          <a:p>
            <a:endParaRPr lang="en-US" dirty="0"/>
          </a:p>
        </p:txBody>
      </p:sp>
    </p:spTree>
    <p:extLst>
      <p:ext uri="{BB962C8B-B14F-4D97-AF65-F5344CB8AC3E}">
        <p14:creationId xmlns:p14="http://schemas.microsoft.com/office/powerpoint/2010/main" val="294271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1E4836-17D7-D347-8DA6-159DCE7337F3}"/>
              </a:ext>
            </a:extLst>
          </p:cNvPr>
          <p:cNvSpPr>
            <a:spLocks noGrp="1"/>
          </p:cNvSpPr>
          <p:nvPr>
            <p:ph type="title"/>
          </p:nvPr>
        </p:nvSpPr>
        <p:spPr>
          <a:xfrm>
            <a:off x="640079" y="2053641"/>
            <a:ext cx="3669161" cy="2760098"/>
          </a:xfrm>
        </p:spPr>
        <p:txBody>
          <a:bodyPr>
            <a:normAutofit/>
          </a:bodyPr>
          <a:lstStyle/>
          <a:p>
            <a:r>
              <a:rPr lang="en-US">
                <a:solidFill>
                  <a:srgbClr val="FFFFFF"/>
                </a:solidFill>
              </a:rPr>
              <a:t>Native American Boarding Schools</a:t>
            </a:r>
          </a:p>
        </p:txBody>
      </p:sp>
      <p:sp>
        <p:nvSpPr>
          <p:cNvPr id="3" name="Content Placeholder 2">
            <a:extLst>
              <a:ext uri="{FF2B5EF4-FFF2-40B4-BE49-F238E27FC236}">
                <a16:creationId xmlns:a16="http://schemas.microsoft.com/office/drawing/2014/main" id="{22F93B55-5545-9946-B650-C3C49EFB2757}"/>
              </a:ext>
            </a:extLst>
          </p:cNvPr>
          <p:cNvSpPr>
            <a:spLocks noGrp="1"/>
          </p:cNvSpPr>
          <p:nvPr>
            <p:ph idx="1"/>
          </p:nvPr>
        </p:nvSpPr>
        <p:spPr>
          <a:xfrm>
            <a:off x="6090574" y="801866"/>
            <a:ext cx="5306084" cy="5230634"/>
          </a:xfrm>
        </p:spPr>
        <p:txBody>
          <a:bodyPr anchor="ctr">
            <a:normAutofit/>
          </a:bodyPr>
          <a:lstStyle/>
          <a:p>
            <a:r>
              <a:rPr lang="en-US" sz="1700" b="1">
                <a:solidFill>
                  <a:srgbClr val="000000"/>
                </a:solidFill>
              </a:rPr>
              <a:t>Native American boarding schools</a:t>
            </a:r>
            <a:r>
              <a:rPr lang="en-US" sz="1700">
                <a:solidFill>
                  <a:srgbClr val="000000"/>
                </a:solidFill>
              </a:rPr>
              <a:t>, also known as </a:t>
            </a:r>
            <a:r>
              <a:rPr lang="en-US" sz="1700" b="1">
                <a:solidFill>
                  <a:srgbClr val="000000"/>
                </a:solidFill>
              </a:rPr>
              <a:t>Indian Residential Schools</a:t>
            </a:r>
            <a:r>
              <a:rPr lang="en-US" sz="1700">
                <a:solidFill>
                  <a:srgbClr val="000000"/>
                </a:solidFill>
              </a:rPr>
              <a:t>, were established in the United States during the late 19th and mid 20th centuries with a primary objective of </a:t>
            </a:r>
            <a:r>
              <a:rPr lang="en-US" sz="1700">
                <a:solidFill>
                  <a:srgbClr val="000000"/>
                </a:solidFill>
                <a:hlinkClick r:id="rId3" tooltip="Cultural assimilation of Native Americans"/>
              </a:rPr>
              <a:t>assimilating</a:t>
            </a:r>
            <a:r>
              <a:rPr lang="en-US" sz="1700">
                <a:solidFill>
                  <a:srgbClr val="000000"/>
                </a:solidFill>
              </a:rPr>
              <a:t> </a:t>
            </a:r>
            <a:r>
              <a:rPr lang="en-US" sz="1700">
                <a:solidFill>
                  <a:srgbClr val="000000"/>
                </a:solidFill>
                <a:hlinkClick r:id="rId4" tooltip="Native Americans in the United States"/>
              </a:rPr>
              <a:t>Native American</a:t>
            </a:r>
            <a:r>
              <a:rPr lang="en-US" sz="1700">
                <a:solidFill>
                  <a:srgbClr val="000000"/>
                </a:solidFill>
              </a:rPr>
              <a:t> children and youth into </a:t>
            </a:r>
            <a:r>
              <a:rPr lang="en-US" sz="1700">
                <a:solidFill>
                  <a:srgbClr val="000000"/>
                </a:solidFill>
                <a:hlinkClick r:id="rId5" tooltip="European Americans"/>
              </a:rPr>
              <a:t>Euro-American</a:t>
            </a:r>
            <a:r>
              <a:rPr lang="en-US" sz="1700">
                <a:solidFill>
                  <a:srgbClr val="000000"/>
                </a:solidFill>
              </a:rPr>
              <a:t> culture, while at the same time providing a basic education in Euro-American subject matters. These </a:t>
            </a:r>
            <a:r>
              <a:rPr lang="en-US" sz="1700">
                <a:solidFill>
                  <a:srgbClr val="000000"/>
                </a:solidFill>
                <a:hlinkClick r:id="rId6" tooltip="Boarding school"/>
              </a:rPr>
              <a:t>boarding schools</a:t>
            </a:r>
            <a:r>
              <a:rPr lang="en-US" sz="1700">
                <a:solidFill>
                  <a:srgbClr val="000000"/>
                </a:solidFill>
              </a:rPr>
              <a:t> were first established by </a:t>
            </a:r>
            <a:r>
              <a:rPr lang="en-US" sz="1700">
                <a:solidFill>
                  <a:srgbClr val="000000"/>
                </a:solidFill>
                <a:hlinkClick r:id="rId7" tooltip="Christianity"/>
              </a:rPr>
              <a:t>Christian</a:t>
            </a:r>
            <a:r>
              <a:rPr lang="en-US" sz="1700">
                <a:solidFill>
                  <a:srgbClr val="000000"/>
                </a:solidFill>
              </a:rPr>
              <a:t> </a:t>
            </a:r>
            <a:r>
              <a:rPr lang="en-US" sz="1700">
                <a:solidFill>
                  <a:srgbClr val="000000"/>
                </a:solidFill>
                <a:hlinkClick r:id="rId8" tooltip="Missionaries"/>
              </a:rPr>
              <a:t>missionaries</a:t>
            </a:r>
            <a:r>
              <a:rPr lang="en-US" sz="1700">
                <a:solidFill>
                  <a:srgbClr val="000000"/>
                </a:solidFill>
              </a:rPr>
              <a:t> of various </a:t>
            </a:r>
            <a:r>
              <a:rPr lang="en-US" sz="1700">
                <a:solidFill>
                  <a:srgbClr val="000000"/>
                </a:solidFill>
                <a:hlinkClick r:id="rId9" tooltip="Christian denomination"/>
              </a:rPr>
              <a:t>denominations</a:t>
            </a:r>
            <a:r>
              <a:rPr lang="en-US" sz="1700">
                <a:solidFill>
                  <a:srgbClr val="000000"/>
                </a:solidFill>
              </a:rPr>
              <a:t>, who often started schools on </a:t>
            </a:r>
            <a:r>
              <a:rPr lang="en-US" sz="1700">
                <a:solidFill>
                  <a:srgbClr val="000000"/>
                </a:solidFill>
                <a:hlinkClick r:id="rId10" tooltip="Indian reservation"/>
              </a:rPr>
              <a:t>reservations</a:t>
            </a:r>
            <a:r>
              <a:rPr lang="en-US" sz="1700">
                <a:solidFill>
                  <a:srgbClr val="000000"/>
                </a:solidFill>
              </a:rPr>
              <a:t>, especially in the lightly populated areas of the </a:t>
            </a:r>
            <a:r>
              <a:rPr lang="en-US" sz="1700">
                <a:solidFill>
                  <a:srgbClr val="000000"/>
                </a:solidFill>
                <a:hlinkClick r:id="rId11" tooltip="Western United States"/>
              </a:rPr>
              <a:t>West</a:t>
            </a:r>
            <a:r>
              <a:rPr lang="en-US" sz="1700">
                <a:solidFill>
                  <a:srgbClr val="000000"/>
                </a:solidFill>
              </a:rPr>
              <a:t>. The government paid religious orders to provide basic education to Native American children on reservations in the late 19th and early 20th centuries, with the last residential schools closing as late as 1973. The </a:t>
            </a:r>
            <a:r>
              <a:rPr lang="en-US" sz="1700">
                <a:solidFill>
                  <a:srgbClr val="000000"/>
                </a:solidFill>
                <a:hlinkClick r:id="rId12" tooltip="Bureau of Indian Affairs"/>
              </a:rPr>
              <a:t>Bureau of Indian Affairs</a:t>
            </a:r>
            <a:r>
              <a:rPr lang="en-US" sz="1700">
                <a:solidFill>
                  <a:srgbClr val="000000"/>
                </a:solidFill>
              </a:rPr>
              <a:t> (BIA) founded additional boarding schools based on the assimilation model of the off-reservation </a:t>
            </a:r>
            <a:r>
              <a:rPr lang="en-US" sz="1700">
                <a:solidFill>
                  <a:srgbClr val="000000"/>
                </a:solidFill>
                <a:hlinkClick r:id="rId13" tooltip="Carlisle Indian Industrial School"/>
              </a:rPr>
              <a:t>Carlisle Indian Industrial School</a:t>
            </a:r>
            <a:r>
              <a:rPr lang="en-US" sz="1700">
                <a:solidFill>
                  <a:srgbClr val="000000"/>
                </a:solidFill>
              </a:rPr>
              <a:t>. </a:t>
            </a:r>
          </a:p>
          <a:p>
            <a:endParaRPr lang="en-US" sz="1700">
              <a:solidFill>
                <a:srgbClr val="000000"/>
              </a:solidFill>
            </a:endParaRPr>
          </a:p>
        </p:txBody>
      </p:sp>
    </p:spTree>
    <p:extLst>
      <p:ext uri="{BB962C8B-B14F-4D97-AF65-F5344CB8AC3E}">
        <p14:creationId xmlns:p14="http://schemas.microsoft.com/office/powerpoint/2010/main" val="2617098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1587</Words>
  <Application>Microsoft Macintosh PowerPoint</Application>
  <PresentationFormat>Widescreen</PresentationFormat>
  <Paragraphs>92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 Complex History: Native American Boarding Schools and Football </vt:lpstr>
      <vt:lpstr>Text Sets</vt:lpstr>
      <vt:lpstr>Text Sets—Where to Start? </vt:lpstr>
      <vt:lpstr>Native American Boarding Schools </vt:lpstr>
      <vt:lpstr>What do you know about Native American Boarding Schools? </vt:lpstr>
      <vt:lpstr>Anticipation Guide-Native American Boarding Schools</vt:lpstr>
      <vt:lpstr>Area of PA</vt:lpstr>
      <vt:lpstr>“Kill the Indian, Save the Man.” </vt:lpstr>
      <vt:lpstr>Native American Boarding Schools</vt:lpstr>
      <vt:lpstr>Native American Boarding Schools</vt:lpstr>
      <vt:lpstr>About Carlisle </vt:lpstr>
      <vt:lpstr>About Carlisle</vt:lpstr>
      <vt:lpstr>980L</vt:lpstr>
      <vt:lpstr>Character Quotes</vt:lpstr>
      <vt:lpstr>Additional sources</vt:lpstr>
      <vt:lpstr>Students relaxing on The Lawn at Carlisle  Picture taken between  1901 and 1903 </vt:lpstr>
      <vt:lpstr>Before and After</vt:lpstr>
      <vt:lpstr>See-Think-Wonder Strategy with Images</vt:lpstr>
      <vt:lpstr>Carlisle Indian School Project</vt:lpstr>
      <vt:lpstr>Additional Sources </vt:lpstr>
      <vt:lpstr>Carlisle Football Team</vt:lpstr>
      <vt:lpstr>Jim Thorpe</vt:lpstr>
      <vt:lpstr>PowerPoint Presentation</vt:lpstr>
      <vt:lpstr>Color-Symbol-Image Strategy</vt:lpstr>
      <vt:lpstr>Jim Thorpe as a Student</vt:lpstr>
      <vt:lpstr>In-Character Chat  </vt:lpstr>
      <vt:lpstr>Jim Thorpe: Athlete </vt:lpstr>
      <vt:lpstr>Carlisle Football Team</vt:lpstr>
      <vt:lpstr>PowerPoint Presentation</vt:lpstr>
      <vt:lpstr>Ready Made Lesson Plan from the Library of Congress</vt:lpstr>
      <vt:lpstr>More Ready Made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Complex History: Native American Boarding Schools and Football </dc:title>
  <dc:creator>Lemley, Stephanie</dc:creator>
  <cp:lastModifiedBy>Miller, Nicole</cp:lastModifiedBy>
  <cp:revision>3</cp:revision>
  <dcterms:created xsi:type="dcterms:W3CDTF">2020-10-22T20:56:22Z</dcterms:created>
  <dcterms:modified xsi:type="dcterms:W3CDTF">2020-10-24T17:48:11Z</dcterms:modified>
</cp:coreProperties>
</file>