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82" r:id="rId7"/>
    <p:sldId id="274" r:id="rId8"/>
    <p:sldId id="262" r:id="rId9"/>
    <p:sldId id="263" r:id="rId10"/>
    <p:sldId id="278" r:id="rId11"/>
    <p:sldId id="264" r:id="rId12"/>
    <p:sldId id="265" r:id="rId13"/>
    <p:sldId id="257" r:id="rId14"/>
    <p:sldId id="285" r:id="rId15"/>
    <p:sldId id="267" r:id="rId16"/>
    <p:sldId id="268" r:id="rId17"/>
    <p:sldId id="270" r:id="rId18"/>
    <p:sldId id="279" r:id="rId19"/>
    <p:sldId id="269" r:id="rId20"/>
    <p:sldId id="266" r:id="rId21"/>
    <p:sldId id="272" r:id="rId22"/>
    <p:sldId id="271" r:id="rId23"/>
    <p:sldId id="281" r:id="rId24"/>
    <p:sldId id="280" r:id="rId25"/>
    <p:sldId id="276" r:id="rId26"/>
    <p:sldId id="287" r:id="rId27"/>
    <p:sldId id="277" r:id="rId28"/>
    <p:sldId id="273" r:id="rId29"/>
    <p:sldId id="275" r:id="rId30"/>
    <p:sldId id="283" r:id="rId31"/>
    <p:sldId id="28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94"/>
  </p:normalViewPr>
  <p:slideViewPr>
    <p:cSldViewPr snapToGrid="0" snapToObjects="1">
      <p:cViewPr varScale="1">
        <p:scale>
          <a:sx n="105" d="100"/>
          <a:sy n="105" d="100"/>
        </p:scale>
        <p:origin x="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1198-933D-43BA-A840-1B81020B03D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05E49F-8736-4328-88CA-3337E2E25B7F}">
      <dgm:prSet/>
      <dgm:spPr/>
      <dgm:t>
        <a:bodyPr/>
        <a:lstStyle/>
        <a:p>
          <a:r>
            <a:rPr lang="en-US" b="1"/>
            <a:t>What do you see in the pictures? </a:t>
          </a:r>
          <a:endParaRPr lang="en-US"/>
        </a:p>
      </dgm:t>
    </dgm:pt>
    <dgm:pt modelId="{8FBEB3FC-0AE4-404F-966F-16782C468645}" type="parTrans" cxnId="{3270A096-55EE-4CF7-936D-8F559209CA69}">
      <dgm:prSet/>
      <dgm:spPr/>
      <dgm:t>
        <a:bodyPr/>
        <a:lstStyle/>
        <a:p>
          <a:endParaRPr lang="en-US"/>
        </a:p>
      </dgm:t>
    </dgm:pt>
    <dgm:pt modelId="{46D353F3-AE25-43F6-A284-3BA9D6365E81}" type="sibTrans" cxnId="{3270A096-55EE-4CF7-936D-8F559209CA69}">
      <dgm:prSet/>
      <dgm:spPr/>
      <dgm:t>
        <a:bodyPr/>
        <a:lstStyle/>
        <a:p>
          <a:endParaRPr lang="en-US"/>
        </a:p>
      </dgm:t>
    </dgm:pt>
    <dgm:pt modelId="{A6B1A2C7-5514-4265-ACBE-76121EF129D1}">
      <dgm:prSet/>
      <dgm:spPr/>
      <dgm:t>
        <a:bodyPr/>
        <a:lstStyle/>
        <a:p>
          <a:r>
            <a:rPr lang="en-US" b="1"/>
            <a:t>When were these pictures taken? </a:t>
          </a:r>
          <a:endParaRPr lang="en-US"/>
        </a:p>
      </dgm:t>
    </dgm:pt>
    <dgm:pt modelId="{4938C9AF-2A3C-40CD-BB7F-E0691E109688}" type="parTrans" cxnId="{C2D0BD98-34FA-4EC4-A4E1-B31BD5A6A14C}">
      <dgm:prSet/>
      <dgm:spPr/>
      <dgm:t>
        <a:bodyPr/>
        <a:lstStyle/>
        <a:p>
          <a:endParaRPr lang="en-US"/>
        </a:p>
      </dgm:t>
    </dgm:pt>
    <dgm:pt modelId="{9E922C58-E252-4CCE-A98A-FB2E67EE8E66}" type="sibTrans" cxnId="{C2D0BD98-34FA-4EC4-A4E1-B31BD5A6A14C}">
      <dgm:prSet/>
      <dgm:spPr/>
      <dgm:t>
        <a:bodyPr/>
        <a:lstStyle/>
        <a:p>
          <a:endParaRPr lang="en-US"/>
        </a:p>
      </dgm:t>
    </dgm:pt>
    <dgm:pt modelId="{52E0FC01-5188-4FDB-B8B5-72B918DC5594}">
      <dgm:prSet/>
      <dgm:spPr/>
      <dgm:t>
        <a:bodyPr/>
        <a:lstStyle/>
        <a:p>
          <a:r>
            <a:rPr lang="en-US" b="1"/>
            <a:t>Why are these pictures significant</a:t>
          </a:r>
          <a:r>
            <a:rPr lang="en-US"/>
            <a:t> </a:t>
          </a:r>
        </a:p>
      </dgm:t>
    </dgm:pt>
    <dgm:pt modelId="{743BA272-3992-4024-B4DA-621F5047DB33}" type="parTrans" cxnId="{CC93908B-07C3-4109-A290-96BD3DC0C4BF}">
      <dgm:prSet/>
      <dgm:spPr/>
      <dgm:t>
        <a:bodyPr/>
        <a:lstStyle/>
        <a:p>
          <a:endParaRPr lang="en-US"/>
        </a:p>
      </dgm:t>
    </dgm:pt>
    <dgm:pt modelId="{2458E98A-6A89-4821-B681-7AB59FEF75E4}" type="sibTrans" cxnId="{CC93908B-07C3-4109-A290-96BD3DC0C4BF}">
      <dgm:prSet/>
      <dgm:spPr/>
      <dgm:t>
        <a:bodyPr/>
        <a:lstStyle/>
        <a:p>
          <a:endParaRPr lang="en-US"/>
        </a:p>
      </dgm:t>
    </dgm:pt>
    <dgm:pt modelId="{0DB0D477-B377-49F8-8B78-1B925E64BBBD}" type="pres">
      <dgm:prSet presAssocID="{5D9C1198-933D-43BA-A840-1B81020B03D5}" presName="root" presStyleCnt="0">
        <dgm:presLayoutVars>
          <dgm:dir/>
          <dgm:resizeHandles val="exact"/>
        </dgm:presLayoutVars>
      </dgm:prSet>
      <dgm:spPr/>
    </dgm:pt>
    <dgm:pt modelId="{F6CC466F-DD8E-44A2-8640-B2818C996BD3}" type="pres">
      <dgm:prSet presAssocID="{5F05E49F-8736-4328-88CA-3337E2E25B7F}" presName="compNode" presStyleCnt="0"/>
      <dgm:spPr/>
    </dgm:pt>
    <dgm:pt modelId="{22EF4BD3-0012-4C39-A697-E8EDF751BD0A}" type="pres">
      <dgm:prSet presAssocID="{5F05E49F-8736-4328-88CA-3337E2E25B7F}" presName="bgRect" presStyleLbl="bgShp" presStyleIdx="0" presStyleCnt="3"/>
      <dgm:spPr/>
    </dgm:pt>
    <dgm:pt modelId="{C0BEFC1F-F642-4833-9072-1E6858B0C17A}" type="pres">
      <dgm:prSet presAssocID="{5F05E49F-8736-4328-88CA-3337E2E25B7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s"/>
        </a:ext>
      </dgm:extLst>
    </dgm:pt>
    <dgm:pt modelId="{F4ECFBA7-2008-4333-B676-D0B3C8726919}" type="pres">
      <dgm:prSet presAssocID="{5F05E49F-8736-4328-88CA-3337E2E25B7F}" presName="spaceRect" presStyleCnt="0"/>
      <dgm:spPr/>
    </dgm:pt>
    <dgm:pt modelId="{27E1F069-41F4-4448-954D-C8C4D94FA2A6}" type="pres">
      <dgm:prSet presAssocID="{5F05E49F-8736-4328-88CA-3337E2E25B7F}" presName="parTx" presStyleLbl="revTx" presStyleIdx="0" presStyleCnt="3">
        <dgm:presLayoutVars>
          <dgm:chMax val="0"/>
          <dgm:chPref val="0"/>
        </dgm:presLayoutVars>
      </dgm:prSet>
      <dgm:spPr/>
    </dgm:pt>
    <dgm:pt modelId="{23C57117-F725-4BDF-9554-CA4181A4F926}" type="pres">
      <dgm:prSet presAssocID="{46D353F3-AE25-43F6-A284-3BA9D6365E81}" presName="sibTrans" presStyleCnt="0"/>
      <dgm:spPr/>
    </dgm:pt>
    <dgm:pt modelId="{20F5291F-AAE1-4DE3-8E63-360AA1681F28}" type="pres">
      <dgm:prSet presAssocID="{A6B1A2C7-5514-4265-ACBE-76121EF129D1}" presName="compNode" presStyleCnt="0"/>
      <dgm:spPr/>
    </dgm:pt>
    <dgm:pt modelId="{3AB74142-24D5-4621-B56D-6648923D0A30}" type="pres">
      <dgm:prSet presAssocID="{A6B1A2C7-5514-4265-ACBE-76121EF129D1}" presName="bgRect" presStyleLbl="bgShp" presStyleIdx="1" presStyleCnt="3"/>
      <dgm:spPr/>
    </dgm:pt>
    <dgm:pt modelId="{08C64B30-6EB2-4512-AF84-5B75F52A75CA}" type="pres">
      <dgm:prSet presAssocID="{A6B1A2C7-5514-4265-ACBE-76121EF129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3A58A168-FD9F-44CD-BD50-BB91C1E0623E}" type="pres">
      <dgm:prSet presAssocID="{A6B1A2C7-5514-4265-ACBE-76121EF129D1}" presName="spaceRect" presStyleCnt="0"/>
      <dgm:spPr/>
    </dgm:pt>
    <dgm:pt modelId="{F6F89363-0B23-4C98-BF95-60D2BD730BF1}" type="pres">
      <dgm:prSet presAssocID="{A6B1A2C7-5514-4265-ACBE-76121EF129D1}" presName="parTx" presStyleLbl="revTx" presStyleIdx="1" presStyleCnt="3">
        <dgm:presLayoutVars>
          <dgm:chMax val="0"/>
          <dgm:chPref val="0"/>
        </dgm:presLayoutVars>
      </dgm:prSet>
      <dgm:spPr/>
    </dgm:pt>
    <dgm:pt modelId="{35299BAD-FD97-4D1A-A141-EFB53E5D2B09}" type="pres">
      <dgm:prSet presAssocID="{9E922C58-E252-4CCE-A98A-FB2E67EE8E66}" presName="sibTrans" presStyleCnt="0"/>
      <dgm:spPr/>
    </dgm:pt>
    <dgm:pt modelId="{53BD0868-3652-44F2-A792-AA8EA1ADEB2A}" type="pres">
      <dgm:prSet presAssocID="{52E0FC01-5188-4FDB-B8B5-72B918DC5594}" presName="compNode" presStyleCnt="0"/>
      <dgm:spPr/>
    </dgm:pt>
    <dgm:pt modelId="{69823598-B30B-4F1C-9F11-C7A960782E59}" type="pres">
      <dgm:prSet presAssocID="{52E0FC01-5188-4FDB-B8B5-72B918DC5594}" presName="bgRect" presStyleLbl="bgShp" presStyleIdx="2" presStyleCnt="3"/>
      <dgm:spPr/>
    </dgm:pt>
    <dgm:pt modelId="{C7023158-B814-4312-9BA1-15727F78B657}" type="pres">
      <dgm:prSet presAssocID="{52E0FC01-5188-4FDB-B8B5-72B918DC55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0D4BE9B-3C71-48C3-B865-6D460F866969}" type="pres">
      <dgm:prSet presAssocID="{52E0FC01-5188-4FDB-B8B5-72B918DC5594}" presName="spaceRect" presStyleCnt="0"/>
      <dgm:spPr/>
    </dgm:pt>
    <dgm:pt modelId="{6F36F5B4-3427-411F-A11D-80D6EBC2B3CD}" type="pres">
      <dgm:prSet presAssocID="{52E0FC01-5188-4FDB-B8B5-72B918DC5594}" presName="parTx" presStyleLbl="revTx" presStyleIdx="2" presStyleCnt="3">
        <dgm:presLayoutVars>
          <dgm:chMax val="0"/>
          <dgm:chPref val="0"/>
        </dgm:presLayoutVars>
      </dgm:prSet>
      <dgm:spPr/>
    </dgm:pt>
  </dgm:ptLst>
  <dgm:cxnLst>
    <dgm:cxn modelId="{73563F4D-32E7-4833-BA27-C7411D3D28DA}" type="presOf" srcId="{52E0FC01-5188-4FDB-B8B5-72B918DC5594}" destId="{6F36F5B4-3427-411F-A11D-80D6EBC2B3CD}" srcOrd="0" destOrd="0" presId="urn:microsoft.com/office/officeart/2018/2/layout/IconVerticalSolidList"/>
    <dgm:cxn modelId="{CC851F67-A870-4842-BC02-9BA15C2E1B6D}" type="presOf" srcId="{5D9C1198-933D-43BA-A840-1B81020B03D5}" destId="{0DB0D477-B377-49F8-8B78-1B925E64BBBD}" srcOrd="0" destOrd="0" presId="urn:microsoft.com/office/officeart/2018/2/layout/IconVerticalSolidList"/>
    <dgm:cxn modelId="{CC93908B-07C3-4109-A290-96BD3DC0C4BF}" srcId="{5D9C1198-933D-43BA-A840-1B81020B03D5}" destId="{52E0FC01-5188-4FDB-B8B5-72B918DC5594}" srcOrd="2" destOrd="0" parTransId="{743BA272-3992-4024-B4DA-621F5047DB33}" sibTransId="{2458E98A-6A89-4821-B681-7AB59FEF75E4}"/>
    <dgm:cxn modelId="{3270A096-55EE-4CF7-936D-8F559209CA69}" srcId="{5D9C1198-933D-43BA-A840-1B81020B03D5}" destId="{5F05E49F-8736-4328-88CA-3337E2E25B7F}" srcOrd="0" destOrd="0" parTransId="{8FBEB3FC-0AE4-404F-966F-16782C468645}" sibTransId="{46D353F3-AE25-43F6-A284-3BA9D6365E81}"/>
    <dgm:cxn modelId="{C2D0BD98-34FA-4EC4-A4E1-B31BD5A6A14C}" srcId="{5D9C1198-933D-43BA-A840-1B81020B03D5}" destId="{A6B1A2C7-5514-4265-ACBE-76121EF129D1}" srcOrd="1" destOrd="0" parTransId="{4938C9AF-2A3C-40CD-BB7F-E0691E109688}" sibTransId="{9E922C58-E252-4CCE-A98A-FB2E67EE8E66}"/>
    <dgm:cxn modelId="{74931D9D-ADC0-4FC3-A6AC-5E3573949987}" type="presOf" srcId="{A6B1A2C7-5514-4265-ACBE-76121EF129D1}" destId="{F6F89363-0B23-4C98-BF95-60D2BD730BF1}" srcOrd="0" destOrd="0" presId="urn:microsoft.com/office/officeart/2018/2/layout/IconVerticalSolidList"/>
    <dgm:cxn modelId="{DE2326EF-75EA-4D7A-98EC-50BEAAE45A6F}" type="presOf" srcId="{5F05E49F-8736-4328-88CA-3337E2E25B7F}" destId="{27E1F069-41F4-4448-954D-C8C4D94FA2A6}" srcOrd="0" destOrd="0" presId="urn:microsoft.com/office/officeart/2018/2/layout/IconVerticalSolidList"/>
    <dgm:cxn modelId="{9C323A93-2815-48A3-B719-4550B23CFB6D}" type="presParOf" srcId="{0DB0D477-B377-49F8-8B78-1B925E64BBBD}" destId="{F6CC466F-DD8E-44A2-8640-B2818C996BD3}" srcOrd="0" destOrd="0" presId="urn:microsoft.com/office/officeart/2018/2/layout/IconVerticalSolidList"/>
    <dgm:cxn modelId="{63582707-B899-4053-B4C5-8D6E745676CB}" type="presParOf" srcId="{F6CC466F-DD8E-44A2-8640-B2818C996BD3}" destId="{22EF4BD3-0012-4C39-A697-E8EDF751BD0A}" srcOrd="0" destOrd="0" presId="urn:microsoft.com/office/officeart/2018/2/layout/IconVerticalSolidList"/>
    <dgm:cxn modelId="{6B938AE8-A95C-4116-9CC6-6F7650954516}" type="presParOf" srcId="{F6CC466F-DD8E-44A2-8640-B2818C996BD3}" destId="{C0BEFC1F-F642-4833-9072-1E6858B0C17A}" srcOrd="1" destOrd="0" presId="urn:microsoft.com/office/officeart/2018/2/layout/IconVerticalSolidList"/>
    <dgm:cxn modelId="{DA2740D8-AE24-42B5-B107-278A35F7022E}" type="presParOf" srcId="{F6CC466F-DD8E-44A2-8640-B2818C996BD3}" destId="{F4ECFBA7-2008-4333-B676-D0B3C8726919}" srcOrd="2" destOrd="0" presId="urn:microsoft.com/office/officeart/2018/2/layout/IconVerticalSolidList"/>
    <dgm:cxn modelId="{1AA8A6E9-B391-43BD-BD3C-69A0804BC1C0}" type="presParOf" srcId="{F6CC466F-DD8E-44A2-8640-B2818C996BD3}" destId="{27E1F069-41F4-4448-954D-C8C4D94FA2A6}" srcOrd="3" destOrd="0" presId="urn:microsoft.com/office/officeart/2018/2/layout/IconVerticalSolidList"/>
    <dgm:cxn modelId="{292534D6-BE01-4DE5-8D57-24BEC98C6CF4}" type="presParOf" srcId="{0DB0D477-B377-49F8-8B78-1B925E64BBBD}" destId="{23C57117-F725-4BDF-9554-CA4181A4F926}" srcOrd="1" destOrd="0" presId="urn:microsoft.com/office/officeart/2018/2/layout/IconVerticalSolidList"/>
    <dgm:cxn modelId="{7C68C7D9-2A68-476F-B7DF-3ADA4C47CB73}" type="presParOf" srcId="{0DB0D477-B377-49F8-8B78-1B925E64BBBD}" destId="{20F5291F-AAE1-4DE3-8E63-360AA1681F28}" srcOrd="2" destOrd="0" presId="urn:microsoft.com/office/officeart/2018/2/layout/IconVerticalSolidList"/>
    <dgm:cxn modelId="{A47DC268-52AB-4011-A09D-E1F3D7A8576D}" type="presParOf" srcId="{20F5291F-AAE1-4DE3-8E63-360AA1681F28}" destId="{3AB74142-24D5-4621-B56D-6648923D0A30}" srcOrd="0" destOrd="0" presId="urn:microsoft.com/office/officeart/2018/2/layout/IconVerticalSolidList"/>
    <dgm:cxn modelId="{83730BA9-5466-4B54-9AFA-4BFA5FFAC435}" type="presParOf" srcId="{20F5291F-AAE1-4DE3-8E63-360AA1681F28}" destId="{08C64B30-6EB2-4512-AF84-5B75F52A75CA}" srcOrd="1" destOrd="0" presId="urn:microsoft.com/office/officeart/2018/2/layout/IconVerticalSolidList"/>
    <dgm:cxn modelId="{6830921A-4918-4885-B56D-8CE5E487CB05}" type="presParOf" srcId="{20F5291F-AAE1-4DE3-8E63-360AA1681F28}" destId="{3A58A168-FD9F-44CD-BD50-BB91C1E0623E}" srcOrd="2" destOrd="0" presId="urn:microsoft.com/office/officeart/2018/2/layout/IconVerticalSolidList"/>
    <dgm:cxn modelId="{8F2AE39B-3718-49E5-8004-229DDAE4DC07}" type="presParOf" srcId="{20F5291F-AAE1-4DE3-8E63-360AA1681F28}" destId="{F6F89363-0B23-4C98-BF95-60D2BD730BF1}" srcOrd="3" destOrd="0" presId="urn:microsoft.com/office/officeart/2018/2/layout/IconVerticalSolidList"/>
    <dgm:cxn modelId="{4A6934F3-219E-45A5-9081-4BA94778DB82}" type="presParOf" srcId="{0DB0D477-B377-49F8-8B78-1B925E64BBBD}" destId="{35299BAD-FD97-4D1A-A141-EFB53E5D2B09}" srcOrd="3" destOrd="0" presId="urn:microsoft.com/office/officeart/2018/2/layout/IconVerticalSolidList"/>
    <dgm:cxn modelId="{786C113F-A9AB-4042-A2D1-423E6202D5CB}" type="presParOf" srcId="{0DB0D477-B377-49F8-8B78-1B925E64BBBD}" destId="{53BD0868-3652-44F2-A792-AA8EA1ADEB2A}" srcOrd="4" destOrd="0" presId="urn:microsoft.com/office/officeart/2018/2/layout/IconVerticalSolidList"/>
    <dgm:cxn modelId="{548E0B79-6B31-4862-B172-656F644B886E}" type="presParOf" srcId="{53BD0868-3652-44F2-A792-AA8EA1ADEB2A}" destId="{69823598-B30B-4F1C-9F11-C7A960782E59}" srcOrd="0" destOrd="0" presId="urn:microsoft.com/office/officeart/2018/2/layout/IconVerticalSolidList"/>
    <dgm:cxn modelId="{550EC8E5-3C98-418A-980A-616260D2CCCA}" type="presParOf" srcId="{53BD0868-3652-44F2-A792-AA8EA1ADEB2A}" destId="{C7023158-B814-4312-9BA1-15727F78B657}" srcOrd="1" destOrd="0" presId="urn:microsoft.com/office/officeart/2018/2/layout/IconVerticalSolidList"/>
    <dgm:cxn modelId="{23D07FB2-F3C0-4637-B3E9-421D33B84F39}" type="presParOf" srcId="{53BD0868-3652-44F2-A792-AA8EA1ADEB2A}" destId="{60D4BE9B-3C71-48C3-B865-6D460F866969}" srcOrd="2" destOrd="0" presId="urn:microsoft.com/office/officeart/2018/2/layout/IconVerticalSolidList"/>
    <dgm:cxn modelId="{D04354B0-D64B-44B5-A307-91C6B10060C5}" type="presParOf" srcId="{53BD0868-3652-44F2-A792-AA8EA1ADEB2A}" destId="{6F36F5B4-3427-411F-A11D-80D6EBC2B3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F4BD3-0012-4C39-A697-E8EDF751BD0A}">
      <dsp:nvSpPr>
        <dsp:cNvPr id="0" name=""/>
        <dsp:cNvSpPr/>
      </dsp:nvSpPr>
      <dsp:spPr>
        <a:xfrm>
          <a:off x="0" y="631"/>
          <a:ext cx="5741533" cy="14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BEFC1F-F642-4833-9072-1E6858B0C17A}">
      <dsp:nvSpPr>
        <dsp:cNvPr id="0" name=""/>
        <dsp:cNvSpPr/>
      </dsp:nvSpPr>
      <dsp:spPr>
        <a:xfrm>
          <a:off x="446811" y="332970"/>
          <a:ext cx="812384" cy="8123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E1F069-41F4-4448-954D-C8C4D94FA2A6}">
      <dsp:nvSpPr>
        <dsp:cNvPr id="0" name=""/>
        <dsp:cNvSpPr/>
      </dsp:nvSpPr>
      <dsp:spPr>
        <a:xfrm>
          <a:off x="1706007" y="631"/>
          <a:ext cx="4035526" cy="14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23" tIns="156323" rIns="156323" bIns="156323" numCol="1" spcCol="1270" anchor="ctr" anchorCtr="0">
          <a:noAutofit/>
        </a:bodyPr>
        <a:lstStyle/>
        <a:p>
          <a:pPr marL="0" lvl="0" indent="0" algn="l" defTabSz="1111250">
            <a:lnSpc>
              <a:spcPct val="90000"/>
            </a:lnSpc>
            <a:spcBef>
              <a:spcPct val="0"/>
            </a:spcBef>
            <a:spcAft>
              <a:spcPct val="35000"/>
            </a:spcAft>
            <a:buNone/>
          </a:pPr>
          <a:r>
            <a:rPr lang="en-US" sz="2500" b="1" kern="1200"/>
            <a:t>What do you see in the pictures? </a:t>
          </a:r>
          <a:endParaRPr lang="en-US" sz="2500" kern="1200"/>
        </a:p>
      </dsp:txBody>
      <dsp:txXfrm>
        <a:off x="1706007" y="631"/>
        <a:ext cx="4035526" cy="1477063"/>
      </dsp:txXfrm>
    </dsp:sp>
    <dsp:sp modelId="{3AB74142-24D5-4621-B56D-6648923D0A30}">
      <dsp:nvSpPr>
        <dsp:cNvPr id="0" name=""/>
        <dsp:cNvSpPr/>
      </dsp:nvSpPr>
      <dsp:spPr>
        <a:xfrm>
          <a:off x="0" y="1846959"/>
          <a:ext cx="5741533" cy="14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C64B30-6EB2-4512-AF84-5B75F52A75CA}">
      <dsp:nvSpPr>
        <dsp:cNvPr id="0" name=""/>
        <dsp:cNvSpPr/>
      </dsp:nvSpPr>
      <dsp:spPr>
        <a:xfrm>
          <a:off x="446811" y="2179299"/>
          <a:ext cx="812384" cy="812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F89363-0B23-4C98-BF95-60D2BD730BF1}">
      <dsp:nvSpPr>
        <dsp:cNvPr id="0" name=""/>
        <dsp:cNvSpPr/>
      </dsp:nvSpPr>
      <dsp:spPr>
        <a:xfrm>
          <a:off x="1706007" y="1846959"/>
          <a:ext cx="4035526" cy="14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23" tIns="156323" rIns="156323" bIns="156323" numCol="1" spcCol="1270" anchor="ctr" anchorCtr="0">
          <a:noAutofit/>
        </a:bodyPr>
        <a:lstStyle/>
        <a:p>
          <a:pPr marL="0" lvl="0" indent="0" algn="l" defTabSz="1111250">
            <a:lnSpc>
              <a:spcPct val="90000"/>
            </a:lnSpc>
            <a:spcBef>
              <a:spcPct val="0"/>
            </a:spcBef>
            <a:spcAft>
              <a:spcPct val="35000"/>
            </a:spcAft>
            <a:buNone/>
          </a:pPr>
          <a:r>
            <a:rPr lang="en-US" sz="2500" b="1" kern="1200"/>
            <a:t>When were these pictures taken? </a:t>
          </a:r>
          <a:endParaRPr lang="en-US" sz="2500" kern="1200"/>
        </a:p>
      </dsp:txBody>
      <dsp:txXfrm>
        <a:off x="1706007" y="1846959"/>
        <a:ext cx="4035526" cy="1477063"/>
      </dsp:txXfrm>
    </dsp:sp>
    <dsp:sp modelId="{69823598-B30B-4F1C-9F11-C7A960782E59}">
      <dsp:nvSpPr>
        <dsp:cNvPr id="0" name=""/>
        <dsp:cNvSpPr/>
      </dsp:nvSpPr>
      <dsp:spPr>
        <a:xfrm>
          <a:off x="0" y="3693288"/>
          <a:ext cx="5741533" cy="1477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023158-B814-4312-9BA1-15727F78B657}">
      <dsp:nvSpPr>
        <dsp:cNvPr id="0" name=""/>
        <dsp:cNvSpPr/>
      </dsp:nvSpPr>
      <dsp:spPr>
        <a:xfrm>
          <a:off x="446811" y="4025627"/>
          <a:ext cx="812384" cy="8123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36F5B4-3427-411F-A11D-80D6EBC2B3CD}">
      <dsp:nvSpPr>
        <dsp:cNvPr id="0" name=""/>
        <dsp:cNvSpPr/>
      </dsp:nvSpPr>
      <dsp:spPr>
        <a:xfrm>
          <a:off x="1706007" y="3693288"/>
          <a:ext cx="4035526" cy="14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23" tIns="156323" rIns="156323" bIns="156323" numCol="1" spcCol="1270" anchor="ctr" anchorCtr="0">
          <a:noAutofit/>
        </a:bodyPr>
        <a:lstStyle/>
        <a:p>
          <a:pPr marL="0" lvl="0" indent="0" algn="l" defTabSz="1111250">
            <a:lnSpc>
              <a:spcPct val="90000"/>
            </a:lnSpc>
            <a:spcBef>
              <a:spcPct val="0"/>
            </a:spcBef>
            <a:spcAft>
              <a:spcPct val="35000"/>
            </a:spcAft>
            <a:buNone/>
          </a:pPr>
          <a:r>
            <a:rPr lang="en-US" sz="2500" b="1" kern="1200"/>
            <a:t>Why are these pictures significant</a:t>
          </a:r>
          <a:r>
            <a:rPr lang="en-US" sz="2500" kern="1200"/>
            <a:t> </a:t>
          </a:r>
        </a:p>
      </dsp:txBody>
      <dsp:txXfrm>
        <a:off x="1706007" y="3693288"/>
        <a:ext cx="4035526" cy="14770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10/24/20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home.epix.net/~landis/histry.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arlisleindianschoolproject.com/" TargetMode="External"/><Relationship Id="rId2" Type="http://schemas.openxmlformats.org/officeDocument/2006/relationships/hyperlink" Target="https://www.loc.gov/classroom-materials/native-american-boarding-schools/" TargetMode="External"/><Relationship Id="rId1" Type="http://schemas.openxmlformats.org/officeDocument/2006/relationships/slideLayout" Target="../slideLayouts/slideLayout4.xml"/><Relationship Id="rId6" Type="http://schemas.openxmlformats.org/officeDocument/2006/relationships/hyperlink" Target="https://www.pbsutah.org/whatson/pbs-utah-productions/unspoken-americas-native-american-boarding-schools" TargetMode="External"/><Relationship Id="rId5" Type="http://schemas.openxmlformats.org/officeDocument/2006/relationships/hyperlink" Target="http://carlisleindian.dickinson.edu/" TargetMode="External"/><Relationship Id="rId4" Type="http://schemas.openxmlformats.org/officeDocument/2006/relationships/hyperlink" Target="http://www.americaslibrary.gov/jb/gilded/jb_gilded_thorpe_1_e.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hyperlink" Target="http://carlisleindian.dickinson.edu/student_files/james-thorpe-student-file"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66XjZN55dtA"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loc.gov/classroom-materials/exploring-the-stories-behind-native-american-boarding-school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aicphub.com/lesson_plans/ml_boardingschools.html" TargetMode="External"/><Relationship Id="rId2" Type="http://schemas.openxmlformats.org/officeDocument/2006/relationships/hyperlink" Target="http://www.rcs.k12.in.us/tah/native-american-perspectives/between-two-worlds/teacher-resourc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Christian_denomination" TargetMode="External"/><Relationship Id="rId3" Type="http://schemas.openxmlformats.org/officeDocument/2006/relationships/hyperlink" Target="https://en.wikipedia.org/wiki/Native_Americans_in_the_United_States" TargetMode="External"/><Relationship Id="rId7" Type="http://schemas.openxmlformats.org/officeDocument/2006/relationships/hyperlink" Target="https://en.wikipedia.org/wiki/Missionaries" TargetMode="External"/><Relationship Id="rId12" Type="http://schemas.openxmlformats.org/officeDocument/2006/relationships/hyperlink" Target="https://en.wikipedia.org/wiki/Carlisle_Indian_Industrial_School" TargetMode="External"/><Relationship Id="rId2" Type="http://schemas.openxmlformats.org/officeDocument/2006/relationships/hyperlink" Target="https://en.wikipedia.org/wiki/Cultural_assimilation_of_Native_Americans" TargetMode="External"/><Relationship Id="rId1" Type="http://schemas.openxmlformats.org/officeDocument/2006/relationships/slideLayout" Target="../slideLayouts/slideLayout2.xml"/><Relationship Id="rId6" Type="http://schemas.openxmlformats.org/officeDocument/2006/relationships/hyperlink" Target="https://en.wikipedia.org/wiki/Christianity" TargetMode="External"/><Relationship Id="rId11" Type="http://schemas.openxmlformats.org/officeDocument/2006/relationships/hyperlink" Target="https://en.wikipedia.org/wiki/Bureau_of_Indian_Affairs" TargetMode="External"/><Relationship Id="rId5" Type="http://schemas.openxmlformats.org/officeDocument/2006/relationships/hyperlink" Target="https://en.wikipedia.org/wiki/Boarding_school" TargetMode="External"/><Relationship Id="rId10" Type="http://schemas.openxmlformats.org/officeDocument/2006/relationships/hyperlink" Target="https://en.wikipedia.org/wiki/Western_United_States" TargetMode="External"/><Relationship Id="rId4" Type="http://schemas.openxmlformats.org/officeDocument/2006/relationships/hyperlink" Target="https://en.wikipedia.org/wiki/European_Americans" TargetMode="External"/><Relationship Id="rId9" Type="http://schemas.openxmlformats.org/officeDocument/2006/relationships/hyperlink" Target="https://en.wikipedia.org/wiki/Indian_reserv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E5DF-9263-CC4A-997C-6C22C98A319B}"/>
              </a:ext>
            </a:extLst>
          </p:cNvPr>
          <p:cNvSpPr>
            <a:spLocks noGrp="1"/>
          </p:cNvSpPr>
          <p:nvPr>
            <p:ph type="ctrTitle"/>
          </p:nvPr>
        </p:nvSpPr>
        <p:spPr/>
        <p:txBody>
          <a:bodyPr>
            <a:normAutofit fontScale="90000"/>
          </a:bodyPr>
          <a:lstStyle/>
          <a:p>
            <a:r>
              <a:rPr lang="en-US" dirty="0"/>
              <a:t>A Complex History: Native American Boarding Schools and Football </a:t>
            </a:r>
          </a:p>
        </p:txBody>
      </p:sp>
      <p:sp>
        <p:nvSpPr>
          <p:cNvPr id="3" name="Subtitle 2">
            <a:extLst>
              <a:ext uri="{FF2B5EF4-FFF2-40B4-BE49-F238E27FC236}">
                <a16:creationId xmlns:a16="http://schemas.microsoft.com/office/drawing/2014/main" id="{76A09D99-D701-8D49-B2C5-ADF15505C660}"/>
              </a:ext>
            </a:extLst>
          </p:cNvPr>
          <p:cNvSpPr>
            <a:spLocks noGrp="1"/>
          </p:cNvSpPr>
          <p:nvPr>
            <p:ph type="subTitle" idx="1"/>
          </p:nvPr>
        </p:nvSpPr>
        <p:spPr/>
        <p:txBody>
          <a:bodyPr/>
          <a:lstStyle/>
          <a:p>
            <a:r>
              <a:rPr lang="en-US" dirty="0"/>
              <a:t>Dr. Stephanie M. Lemley </a:t>
            </a:r>
          </a:p>
        </p:txBody>
      </p:sp>
    </p:spTree>
    <p:extLst>
      <p:ext uri="{BB962C8B-B14F-4D97-AF65-F5344CB8AC3E}">
        <p14:creationId xmlns:p14="http://schemas.microsoft.com/office/powerpoint/2010/main" val="336746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62BF2-51ED-B044-AF81-FBB66BBEC695}"/>
              </a:ext>
            </a:extLst>
          </p:cNvPr>
          <p:cNvSpPr>
            <a:spLocks noGrp="1"/>
          </p:cNvSpPr>
          <p:nvPr>
            <p:ph type="title"/>
          </p:nvPr>
        </p:nvSpPr>
        <p:spPr/>
        <p:txBody>
          <a:bodyPr/>
          <a:lstStyle/>
          <a:p>
            <a:r>
              <a:rPr lang="en-US" dirty="0"/>
              <a:t>Native American Boarding Schools</a:t>
            </a:r>
          </a:p>
        </p:txBody>
      </p:sp>
      <p:sp>
        <p:nvSpPr>
          <p:cNvPr id="3" name="Content Placeholder 2">
            <a:extLst>
              <a:ext uri="{FF2B5EF4-FFF2-40B4-BE49-F238E27FC236}">
                <a16:creationId xmlns:a16="http://schemas.microsoft.com/office/drawing/2014/main" id="{0B37F229-C6F3-9742-81FB-6E3D9CED2BBD}"/>
              </a:ext>
            </a:extLst>
          </p:cNvPr>
          <p:cNvSpPr>
            <a:spLocks noGrp="1"/>
          </p:cNvSpPr>
          <p:nvPr>
            <p:ph idx="1"/>
          </p:nvPr>
        </p:nvSpPr>
        <p:spPr/>
        <p:txBody>
          <a:bodyPr/>
          <a:lstStyle/>
          <a:p>
            <a:r>
              <a:rPr lang="en-US" dirty="0"/>
              <a:t>The boarding school concept can be traced to Civil War Army Lieutenant Richard Henry Pratt, who led a unit of Buffalo Soldiers near Oklahoma. Together they captured 72 men, and transported them to Fort Marion, Florida. Upon arrival, the captives were forced to cut their hair, dress in military uniforms, and learn English. In essence, they were being groomed to resemble their white captors in an effort to “civilize” them. During a time in U.S. history when the policy toward Native Americans was usually one of forced removal and even extermination, the idea of assimilation, was considered progressive. </a:t>
            </a:r>
          </a:p>
          <a:p>
            <a:r>
              <a:rPr lang="en-US" dirty="0"/>
              <a:t>After his experience assimilating the prisoners at Ft. Marion, Pratt came up with the idea of immersing Native American children in white culture through boarding schools.  He convinced several tribal leaders on reservations and in Ft. Marion to send their children with him, arguing that if they were to learn English they could read and understand the treaties signed between governments.  In 1879, the first class of 147 children, many of them children of tribal chiefs, traveled to Pennsylvania to the newly created </a:t>
            </a:r>
            <a:r>
              <a:rPr lang="en-US" dirty="0">
                <a:hlinkClick r:id="rId2"/>
              </a:rPr>
              <a:t>Carlisle Indian Industrial School</a:t>
            </a:r>
            <a:r>
              <a:rPr lang="en-US" dirty="0"/>
              <a:t>.</a:t>
            </a:r>
          </a:p>
        </p:txBody>
      </p:sp>
    </p:spTree>
    <p:extLst>
      <p:ext uri="{BB962C8B-B14F-4D97-AF65-F5344CB8AC3E}">
        <p14:creationId xmlns:p14="http://schemas.microsoft.com/office/powerpoint/2010/main" val="160145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7D2D-19C3-CE44-8662-F4445A485F69}"/>
              </a:ext>
            </a:extLst>
          </p:cNvPr>
          <p:cNvSpPr>
            <a:spLocks noGrp="1"/>
          </p:cNvSpPr>
          <p:nvPr>
            <p:ph type="title"/>
          </p:nvPr>
        </p:nvSpPr>
        <p:spPr/>
        <p:txBody>
          <a:bodyPr/>
          <a:lstStyle/>
          <a:p>
            <a:r>
              <a:rPr lang="en-US" dirty="0"/>
              <a:t>About Carlisle </a:t>
            </a:r>
          </a:p>
        </p:txBody>
      </p:sp>
      <p:sp>
        <p:nvSpPr>
          <p:cNvPr id="3" name="Content Placeholder 2">
            <a:extLst>
              <a:ext uri="{FF2B5EF4-FFF2-40B4-BE49-F238E27FC236}">
                <a16:creationId xmlns:a16="http://schemas.microsoft.com/office/drawing/2014/main" id="{0A3D0A20-E534-C343-AC1D-9E0054DD774F}"/>
              </a:ext>
            </a:extLst>
          </p:cNvPr>
          <p:cNvSpPr>
            <a:spLocks noGrp="1"/>
          </p:cNvSpPr>
          <p:nvPr>
            <p:ph idx="1"/>
          </p:nvPr>
        </p:nvSpPr>
        <p:spPr/>
        <p:txBody>
          <a:bodyPr>
            <a:normAutofit lnSpcReduction="10000"/>
          </a:bodyPr>
          <a:lstStyle/>
          <a:p>
            <a:r>
              <a:rPr lang="en-US" dirty="0"/>
              <a:t>The complex history of Carlisle is both tragic and uplifting. While Pratt and his supporters believed they were helping the students, the boarding school experience stripped them of their customs, culture, and heritage. Disease and harsh conditions took their toll, and hundreds of children died. Many were returned to their families, but 186 children are still buried on the site today.</a:t>
            </a:r>
          </a:p>
          <a:p>
            <a:r>
              <a:rPr lang="en-US" dirty="0"/>
              <a:t>But along with that trauma and tragedy, Carlisle gave students an opportunity to explore the world outside of the reservations they called home. The school fielded many highly regarded athletic teams, including baseball and football teams with sports icon Jim Thorpe. The internationally acclaimed Carlisle band performed at the inauguration of President Theodore Roosevelt and every other inauguration held during its 39 years of operation. From the ranks of Carlisle alumni rose many noted activists and advocates who championed the cause of cultural preservation.</a:t>
            </a:r>
          </a:p>
          <a:p>
            <a:pPr marL="0" indent="0">
              <a:buNone/>
            </a:pPr>
            <a:endParaRPr lang="en-US" dirty="0"/>
          </a:p>
        </p:txBody>
      </p:sp>
      <p:sp>
        <p:nvSpPr>
          <p:cNvPr id="4" name="Text Placeholder 3">
            <a:extLst>
              <a:ext uri="{FF2B5EF4-FFF2-40B4-BE49-F238E27FC236}">
                <a16:creationId xmlns:a16="http://schemas.microsoft.com/office/drawing/2014/main" id="{78C03665-1D55-9A46-B1DA-FC1321CEDF3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2800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C9F9-616C-814C-A041-EC2C90FB847B}"/>
              </a:ext>
            </a:extLst>
          </p:cNvPr>
          <p:cNvSpPr>
            <a:spLocks noGrp="1"/>
          </p:cNvSpPr>
          <p:nvPr>
            <p:ph type="title"/>
          </p:nvPr>
        </p:nvSpPr>
        <p:spPr/>
        <p:txBody>
          <a:bodyPr/>
          <a:lstStyle/>
          <a:p>
            <a:r>
              <a:rPr lang="en-US" dirty="0"/>
              <a:t>About Carlisle</a:t>
            </a:r>
          </a:p>
        </p:txBody>
      </p:sp>
      <p:sp>
        <p:nvSpPr>
          <p:cNvPr id="3" name="Content Placeholder 2">
            <a:extLst>
              <a:ext uri="{FF2B5EF4-FFF2-40B4-BE49-F238E27FC236}">
                <a16:creationId xmlns:a16="http://schemas.microsoft.com/office/drawing/2014/main" id="{B670742C-38CB-8B47-AF7B-CFE58347DE36}"/>
              </a:ext>
            </a:extLst>
          </p:cNvPr>
          <p:cNvSpPr>
            <a:spLocks noGrp="1"/>
          </p:cNvSpPr>
          <p:nvPr>
            <p:ph idx="1"/>
          </p:nvPr>
        </p:nvSpPr>
        <p:spPr/>
        <p:txBody>
          <a:bodyPr/>
          <a:lstStyle/>
          <a:p>
            <a:r>
              <a:rPr lang="en-US" b="1" dirty="0"/>
              <a:t>As time went on, more local schools opened across the United States to educate Native Americans, which meant fewer students needed to travel east to Pennsylvania to attend Carlisle. A Congressional investigation surrounding the management of the school in 1914 resulted in declining attendance and morale. When World War I began in 1917, enrollment further declined. </a:t>
            </a:r>
            <a:endParaRPr lang="en-US" dirty="0"/>
          </a:p>
          <a:p>
            <a:r>
              <a:rPr lang="en-US" b="1" dirty="0"/>
              <a:t>On September 1, 1918, the school was officially closed, and the buildings were transferred back to the U.S. Army to serve as a rehabilitation hospital for soldiers wounded in the war. Today, the site is home to the U.S. Army War College. </a:t>
            </a:r>
            <a:r>
              <a:rPr lang="en-US" dirty="0"/>
              <a:t> </a:t>
            </a:r>
          </a:p>
          <a:p>
            <a:pPr marL="0" indent="0">
              <a:buNone/>
            </a:pPr>
            <a:endParaRPr lang="en-US" dirty="0"/>
          </a:p>
        </p:txBody>
      </p:sp>
      <p:sp>
        <p:nvSpPr>
          <p:cNvPr id="4" name="Text Placeholder 3">
            <a:extLst>
              <a:ext uri="{FF2B5EF4-FFF2-40B4-BE49-F238E27FC236}">
                <a16:creationId xmlns:a16="http://schemas.microsoft.com/office/drawing/2014/main" id="{A91AD150-FD75-C640-9566-B840C3F3AAD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6392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ADD8E56A-B4DC-0B43-AD3F-94A8ED7433B6}"/>
              </a:ext>
            </a:extLst>
          </p:cNvPr>
          <p:cNvSpPr>
            <a:spLocks noGrp="1"/>
          </p:cNvSpPr>
          <p:nvPr>
            <p:ph type="title"/>
          </p:nvPr>
        </p:nvSpPr>
        <p:spPr>
          <a:xfrm>
            <a:off x="7865806" y="643463"/>
            <a:ext cx="3706762" cy="1608124"/>
          </a:xfrm>
        </p:spPr>
        <p:txBody>
          <a:bodyPr vert="horz" lIns="91440" tIns="45720" rIns="91440" bIns="45720" rtlCol="0" anchor="ctr">
            <a:normAutofit fontScale="90000"/>
          </a:bodyPr>
          <a:lstStyle/>
          <a:p>
            <a:r>
              <a:rPr lang="en-US" dirty="0"/>
              <a:t>830L</a:t>
            </a:r>
            <a:br>
              <a:rPr lang="en-US" dirty="0"/>
            </a:br>
            <a:r>
              <a:rPr lang="en-US" dirty="0"/>
              <a:t>good for grades 3-5</a:t>
            </a:r>
          </a:p>
        </p:txBody>
      </p:sp>
      <p:pic>
        <p:nvPicPr>
          <p:cNvPr id="8" name="Content Placeholder 7" descr="A person wearing a football uniform&#10;&#10;Description automatically generated">
            <a:extLst>
              <a:ext uri="{FF2B5EF4-FFF2-40B4-BE49-F238E27FC236}">
                <a16:creationId xmlns:a16="http://schemas.microsoft.com/office/drawing/2014/main" id="{441B16C4-1D8A-A342-8056-B1B7FA563871}"/>
              </a:ext>
            </a:extLst>
          </p:cNvPr>
          <p:cNvPicPr>
            <a:picLocks noGrp="1" noChangeAspect="1"/>
          </p:cNvPicPr>
          <p:nvPr>
            <p:ph sz="half" idx="1"/>
          </p:nvPr>
        </p:nvPicPr>
        <p:blipFill rotWithShape="1">
          <a:blip r:embed="rId4"/>
          <a:srcRect r="8039"/>
          <a:stretch/>
        </p:blipFill>
        <p:spPr>
          <a:xfrm>
            <a:off x="20" y="975"/>
            <a:ext cx="7552924" cy="6858000"/>
          </a:xfrm>
          <a:prstGeom prst="rect">
            <a:avLst/>
          </a:prstGeom>
        </p:spPr>
      </p:pic>
      <p:sp>
        <p:nvSpPr>
          <p:cNvPr id="6" name="Content Placeholder 5">
            <a:extLst>
              <a:ext uri="{FF2B5EF4-FFF2-40B4-BE49-F238E27FC236}">
                <a16:creationId xmlns:a16="http://schemas.microsoft.com/office/drawing/2014/main" id="{2E0134A7-92F6-9643-82F2-0A06AA787DE9}"/>
              </a:ext>
            </a:extLst>
          </p:cNvPr>
          <p:cNvSpPr>
            <a:spLocks noGrp="1"/>
          </p:cNvSpPr>
          <p:nvPr>
            <p:ph sz="half" idx="2"/>
          </p:nvPr>
        </p:nvSpPr>
        <p:spPr>
          <a:xfrm>
            <a:off x="7865806" y="2251587"/>
            <a:ext cx="3706762" cy="3972232"/>
          </a:xfrm>
        </p:spPr>
        <p:txBody>
          <a:bodyPr vert="horz" lIns="91440" tIns="45720" rIns="91440" bIns="45720" rtlCol="0" anchor="ctr">
            <a:normAutofit/>
          </a:bodyPr>
          <a:lstStyle/>
          <a:p>
            <a:r>
              <a:rPr lang="en-US" dirty="0"/>
              <a:t>In the autumn of 1912, the football team from Carlisle Indian Industrial School took the field at the U.S. Military Academy,</a:t>
            </a:r>
            <a:br>
              <a:rPr lang="en-US" dirty="0"/>
            </a:br>
            <a:r>
              <a:rPr lang="en-US" dirty="0"/>
              <a:t>home to the bigger, stronger, and better-equipped West Points Cadets. Sportswriters billed the game as a sort of rematch,</a:t>
            </a:r>
            <a:br>
              <a:rPr lang="en-US" dirty="0"/>
            </a:br>
            <a:r>
              <a:rPr lang="en-US" dirty="0"/>
              <a:t>pitting against each other the descendants of U.S. soldiers and American Indians who fought on the battlefield only 20</a:t>
            </a:r>
            <a:br>
              <a:rPr lang="en-US" dirty="0"/>
            </a:br>
            <a:r>
              <a:rPr lang="en-US" dirty="0"/>
              <a:t>years earlier. </a:t>
            </a:r>
          </a:p>
        </p:txBody>
      </p:sp>
    </p:spTree>
    <p:extLst>
      <p:ext uri="{BB962C8B-B14F-4D97-AF65-F5344CB8AC3E}">
        <p14:creationId xmlns:p14="http://schemas.microsoft.com/office/powerpoint/2010/main" val="338640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4AA1-4D37-3843-B372-AE3122EB7170}"/>
              </a:ext>
            </a:extLst>
          </p:cNvPr>
          <p:cNvSpPr>
            <a:spLocks noGrp="1"/>
          </p:cNvSpPr>
          <p:nvPr>
            <p:ph type="title"/>
          </p:nvPr>
        </p:nvSpPr>
        <p:spPr/>
        <p:txBody>
          <a:bodyPr/>
          <a:lstStyle/>
          <a:p>
            <a:r>
              <a:rPr lang="en-US" dirty="0"/>
              <a:t>Character Quotes</a:t>
            </a:r>
          </a:p>
        </p:txBody>
      </p:sp>
      <p:pic>
        <p:nvPicPr>
          <p:cNvPr id="5" name="Content Placeholder 4">
            <a:extLst>
              <a:ext uri="{FF2B5EF4-FFF2-40B4-BE49-F238E27FC236}">
                <a16:creationId xmlns:a16="http://schemas.microsoft.com/office/drawing/2014/main" id="{AA4C9D7B-3A8E-4B42-A172-FB0DCE18F12E}"/>
              </a:ext>
            </a:extLst>
          </p:cNvPr>
          <p:cNvPicPr>
            <a:picLocks noGrp="1" noChangeAspect="1"/>
          </p:cNvPicPr>
          <p:nvPr>
            <p:ph idx="1"/>
          </p:nvPr>
        </p:nvPicPr>
        <p:blipFill>
          <a:blip r:embed="rId2"/>
          <a:stretch>
            <a:fillRect/>
          </a:stretch>
        </p:blipFill>
        <p:spPr>
          <a:xfrm>
            <a:off x="1383974" y="2141538"/>
            <a:ext cx="8735076" cy="3649662"/>
          </a:xfrm>
        </p:spPr>
      </p:pic>
    </p:spTree>
    <p:extLst>
      <p:ext uri="{BB962C8B-B14F-4D97-AF65-F5344CB8AC3E}">
        <p14:creationId xmlns:p14="http://schemas.microsoft.com/office/powerpoint/2010/main" val="958203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D50F-97D4-6C45-9C8F-F6C8001444B2}"/>
              </a:ext>
            </a:extLst>
          </p:cNvPr>
          <p:cNvSpPr>
            <a:spLocks noGrp="1"/>
          </p:cNvSpPr>
          <p:nvPr>
            <p:ph type="title"/>
          </p:nvPr>
        </p:nvSpPr>
        <p:spPr/>
        <p:txBody>
          <a:bodyPr/>
          <a:lstStyle/>
          <a:p>
            <a:r>
              <a:rPr lang="en-US" dirty="0"/>
              <a:t>Additional sources</a:t>
            </a:r>
          </a:p>
        </p:txBody>
      </p:sp>
      <p:sp>
        <p:nvSpPr>
          <p:cNvPr id="3" name="Content Placeholder 2">
            <a:extLst>
              <a:ext uri="{FF2B5EF4-FFF2-40B4-BE49-F238E27FC236}">
                <a16:creationId xmlns:a16="http://schemas.microsoft.com/office/drawing/2014/main" id="{BB5EA4DB-E271-0643-8C58-5FA5E08CE1A9}"/>
              </a:ext>
            </a:extLst>
          </p:cNvPr>
          <p:cNvSpPr>
            <a:spLocks noGrp="1"/>
          </p:cNvSpPr>
          <p:nvPr>
            <p:ph sz="half" idx="1"/>
          </p:nvPr>
        </p:nvSpPr>
        <p:spPr/>
        <p:txBody>
          <a:bodyPr/>
          <a:lstStyle/>
          <a:p>
            <a:r>
              <a:rPr lang="en-US" dirty="0"/>
              <a:t>The Library of Congress Primary Source Set on Native American Boarding Schools: </a:t>
            </a:r>
            <a:r>
              <a:rPr lang="en-US" dirty="0">
                <a:hlinkClick r:id="rId2"/>
              </a:rPr>
              <a:t>https://www.loc.gov/classroom-materials/native-american-boarding-schools/</a:t>
            </a:r>
            <a:endParaRPr lang="en-US" dirty="0"/>
          </a:p>
          <a:p>
            <a:r>
              <a:rPr lang="en-US" dirty="0"/>
              <a:t>Carlisle Indian School Project: </a:t>
            </a:r>
            <a:r>
              <a:rPr lang="en-US" dirty="0">
                <a:hlinkClick r:id="rId3"/>
              </a:rPr>
              <a:t>https://carlisleindianschoolproject.com/</a:t>
            </a:r>
            <a:r>
              <a:rPr lang="en-US" dirty="0"/>
              <a:t> </a:t>
            </a:r>
            <a:endParaRPr lang="en-US" dirty="0">
              <a:hlinkClick r:id="rId3"/>
            </a:endParaRPr>
          </a:p>
        </p:txBody>
      </p:sp>
      <p:sp>
        <p:nvSpPr>
          <p:cNvPr id="4" name="Content Placeholder 3">
            <a:extLst>
              <a:ext uri="{FF2B5EF4-FFF2-40B4-BE49-F238E27FC236}">
                <a16:creationId xmlns:a16="http://schemas.microsoft.com/office/drawing/2014/main" id="{8F582282-E609-CB49-9F60-EABBB855A38C}"/>
              </a:ext>
            </a:extLst>
          </p:cNvPr>
          <p:cNvSpPr>
            <a:spLocks noGrp="1"/>
          </p:cNvSpPr>
          <p:nvPr>
            <p:ph sz="half" idx="2"/>
          </p:nvPr>
        </p:nvSpPr>
        <p:spPr/>
        <p:txBody>
          <a:bodyPr/>
          <a:lstStyle/>
          <a:p>
            <a:r>
              <a:rPr lang="en-US" dirty="0"/>
              <a:t>America’s  Story from American’s Library: </a:t>
            </a:r>
            <a:r>
              <a:rPr lang="en-US" dirty="0">
                <a:hlinkClick r:id="rId4"/>
              </a:rPr>
              <a:t>http://www.americaslibrary.gov/jb/gilded/jb_gilded_thorpe_1_e.html</a:t>
            </a:r>
            <a:r>
              <a:rPr lang="en-US" dirty="0"/>
              <a:t> </a:t>
            </a:r>
          </a:p>
          <a:p>
            <a:r>
              <a:rPr lang="en-US" dirty="0"/>
              <a:t>Carlisle Indian School Digital Resource Center: </a:t>
            </a:r>
            <a:r>
              <a:rPr lang="en-US" dirty="0">
                <a:hlinkClick r:id="rId5"/>
              </a:rPr>
              <a:t>http://carlisleindian.dickinson.edu/</a:t>
            </a:r>
            <a:r>
              <a:rPr lang="en-US" dirty="0"/>
              <a:t> </a:t>
            </a:r>
          </a:p>
          <a:p>
            <a:r>
              <a:rPr lang="en-US" dirty="0"/>
              <a:t>PBS Utah: </a:t>
            </a:r>
            <a:r>
              <a:rPr lang="en-US" dirty="0">
                <a:hlinkClick r:id="rId6"/>
              </a:rPr>
              <a:t>https://www.pbsutah.org/whatson/pbs-utah-productions/unspoken-americas-native-american</a:t>
            </a:r>
            <a:r>
              <a:rPr lang="en-US">
                <a:hlinkClick r:id="rId6"/>
              </a:rPr>
              <a:t>-boarding-schools</a:t>
            </a:r>
            <a:r>
              <a:rPr lang="en-US"/>
              <a:t> </a:t>
            </a:r>
            <a:endParaRPr lang="en-US" dirty="0"/>
          </a:p>
        </p:txBody>
      </p:sp>
    </p:spTree>
    <p:extLst>
      <p:ext uri="{BB962C8B-B14F-4D97-AF65-F5344CB8AC3E}">
        <p14:creationId xmlns:p14="http://schemas.microsoft.com/office/powerpoint/2010/main" val="1679887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59B37A-592D-D04F-BD52-624FC7D1EC1E}"/>
              </a:ext>
            </a:extLst>
          </p:cNvPr>
          <p:cNvSpPr>
            <a:spLocks noGrp="1"/>
          </p:cNvSpPr>
          <p:nvPr>
            <p:ph type="title"/>
          </p:nvPr>
        </p:nvSpPr>
        <p:spPr>
          <a:xfrm>
            <a:off x="387626" y="2074333"/>
            <a:ext cx="3979059" cy="609232"/>
          </a:xfrm>
        </p:spPr>
        <p:txBody>
          <a:bodyPr>
            <a:normAutofit fontScale="90000"/>
          </a:bodyPr>
          <a:lstStyle/>
          <a:p>
            <a:r>
              <a:rPr lang="en-US" dirty="0"/>
              <a:t>Students relaxing on</a:t>
            </a:r>
            <a:br>
              <a:rPr lang="en-US" dirty="0"/>
            </a:br>
            <a:r>
              <a:rPr lang="en-US" dirty="0"/>
              <a:t>The Lawn at Carlisle </a:t>
            </a:r>
            <a:br>
              <a:rPr lang="en-US" dirty="0"/>
            </a:br>
            <a:r>
              <a:rPr lang="en-US" dirty="0"/>
              <a:t>Picture taken between </a:t>
            </a:r>
            <a:br>
              <a:rPr lang="en-US" dirty="0"/>
            </a:br>
            <a:r>
              <a:rPr lang="en-US" dirty="0"/>
              <a:t>1901 and 1903 </a:t>
            </a:r>
          </a:p>
        </p:txBody>
      </p:sp>
      <p:sp>
        <p:nvSpPr>
          <p:cNvPr id="6" name="Content Placeholder 5">
            <a:extLst>
              <a:ext uri="{FF2B5EF4-FFF2-40B4-BE49-F238E27FC236}">
                <a16:creationId xmlns:a16="http://schemas.microsoft.com/office/drawing/2014/main" id="{469DCCD0-D785-D544-AC4E-214F7CB4B7AA}"/>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93F354A4-44D8-2746-AB17-A761BC8230FC}"/>
              </a:ext>
            </a:extLst>
          </p:cNvPr>
          <p:cNvPicPr>
            <a:picLocks noChangeAspect="1"/>
          </p:cNvPicPr>
          <p:nvPr/>
        </p:nvPicPr>
        <p:blipFill>
          <a:blip r:embed="rId2"/>
          <a:stretch>
            <a:fillRect/>
          </a:stretch>
        </p:blipFill>
        <p:spPr>
          <a:xfrm>
            <a:off x="3734199" y="526774"/>
            <a:ext cx="8182236" cy="6122504"/>
          </a:xfrm>
          <a:prstGeom prst="rect">
            <a:avLst/>
          </a:prstGeom>
        </p:spPr>
      </p:pic>
    </p:spTree>
    <p:extLst>
      <p:ext uri="{BB962C8B-B14F-4D97-AF65-F5344CB8AC3E}">
        <p14:creationId xmlns:p14="http://schemas.microsoft.com/office/powerpoint/2010/main" val="212527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93E408E-BC40-3F47-AE28-CC0385A0C52C}"/>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sz="3600" dirty="0"/>
              <a:t>Before and After</a:t>
            </a:r>
          </a:p>
        </p:txBody>
      </p:sp>
      <p:sp>
        <p:nvSpPr>
          <p:cNvPr id="4" name="Text Placeholder 3">
            <a:extLst>
              <a:ext uri="{FF2B5EF4-FFF2-40B4-BE49-F238E27FC236}">
                <a16:creationId xmlns:a16="http://schemas.microsoft.com/office/drawing/2014/main" id="{3BBE41BF-923A-D046-BC26-D08B50042239}"/>
              </a:ext>
            </a:extLst>
          </p:cNvPr>
          <p:cNvSpPr>
            <a:spLocks noGrp="1"/>
          </p:cNvSpPr>
          <p:nvPr>
            <p:ph type="body" sz="half" idx="2"/>
          </p:nvPr>
        </p:nvSpPr>
        <p:spPr>
          <a:xfrm>
            <a:off x="802178" y="2261420"/>
            <a:ext cx="4002936" cy="3637935"/>
          </a:xfrm>
        </p:spPr>
        <p:txBody>
          <a:bodyPr vert="horz" lIns="91440" tIns="45720" rIns="91440" bIns="45720" rtlCol="0" anchor="ctr">
            <a:normAutofit/>
          </a:bodyPr>
          <a:lstStyle/>
          <a:p>
            <a:pPr>
              <a:buFont typeface="Arial"/>
              <a:buChar char="•"/>
            </a:pPr>
            <a:endParaRPr lang="en-US" dirty="0"/>
          </a:p>
        </p:txBody>
      </p:sp>
      <p:pic>
        <p:nvPicPr>
          <p:cNvPr id="6" name="Content Placeholder 5" descr="&#10;">
            <a:extLst>
              <a:ext uri="{FF2B5EF4-FFF2-40B4-BE49-F238E27FC236}">
                <a16:creationId xmlns:a16="http://schemas.microsoft.com/office/drawing/2014/main" id="{B58FB853-BAAC-4A42-AA0E-3B2B14A4E047}"/>
              </a:ext>
            </a:extLst>
          </p:cNvPr>
          <p:cNvPicPr>
            <a:picLocks noGrp="1" noChangeAspect="1"/>
          </p:cNvPicPr>
          <p:nvPr>
            <p:ph idx="1"/>
          </p:nvPr>
        </p:nvPicPr>
        <p:blipFill>
          <a:blip r:embed="rId4"/>
          <a:stretch>
            <a:fillRect/>
          </a:stretch>
        </p:blipFill>
        <p:spPr>
          <a:xfrm>
            <a:off x="5289752" y="1191568"/>
            <a:ext cx="6095593" cy="43126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5128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AA7EA99D-CA9C-9B46-B0FC-355C29275ABF}"/>
              </a:ext>
            </a:extLst>
          </p:cNvPr>
          <p:cNvSpPr>
            <a:spLocks noGrp="1"/>
          </p:cNvSpPr>
          <p:nvPr>
            <p:ph type="title"/>
          </p:nvPr>
        </p:nvSpPr>
        <p:spPr>
          <a:xfrm>
            <a:off x="718457" y="531278"/>
            <a:ext cx="3211517" cy="5292579"/>
          </a:xfrm>
        </p:spPr>
        <p:txBody>
          <a:bodyPr>
            <a:normAutofit/>
          </a:bodyPr>
          <a:lstStyle/>
          <a:p>
            <a:r>
              <a:rPr lang="en-US">
                <a:solidFill>
                  <a:srgbClr val="FFFFFF"/>
                </a:solidFill>
              </a:rPr>
              <a:t>See think Wonder Strategy with Images</a:t>
            </a:r>
          </a:p>
        </p:txBody>
      </p:sp>
      <p:sp useBgFill="1">
        <p:nvSpPr>
          <p:cNvPr id="15" name="Freeform: Shape 14">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5EF39DE4-951B-4A3D-8411-2EBB4A136332}"/>
              </a:ext>
            </a:extLst>
          </p:cNvPr>
          <p:cNvGraphicFramePr>
            <a:graphicFrameLocks noGrp="1"/>
          </p:cNvGraphicFramePr>
          <p:nvPr>
            <p:ph idx="1"/>
            <p:extLst>
              <p:ext uri="{D42A27DB-BD31-4B8C-83A1-F6EECF244321}">
                <p14:modId xmlns:p14="http://schemas.microsoft.com/office/powerpoint/2010/main" val="1654367006"/>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98213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20A7-C3B4-FD41-A230-AD538A8C341A}"/>
              </a:ext>
            </a:extLst>
          </p:cNvPr>
          <p:cNvSpPr>
            <a:spLocks noGrp="1"/>
          </p:cNvSpPr>
          <p:nvPr>
            <p:ph type="title"/>
          </p:nvPr>
        </p:nvSpPr>
        <p:spPr>
          <a:xfrm>
            <a:off x="6400800" y="609600"/>
            <a:ext cx="5147730" cy="1641987"/>
          </a:xfrm>
        </p:spPr>
        <p:txBody>
          <a:bodyPr>
            <a:normAutofit/>
          </a:bodyPr>
          <a:lstStyle/>
          <a:p>
            <a:r>
              <a:rPr lang="en-US" dirty="0"/>
              <a:t>Carlisle Indian School Project</a:t>
            </a:r>
          </a:p>
        </p:txBody>
      </p:sp>
      <p:sp>
        <p:nvSpPr>
          <p:cNvPr id="3" name="Content Placeholder 2">
            <a:extLst>
              <a:ext uri="{FF2B5EF4-FFF2-40B4-BE49-F238E27FC236}">
                <a16:creationId xmlns:a16="http://schemas.microsoft.com/office/drawing/2014/main" id="{3790C82B-953B-E94F-892C-5ED3223D334E}"/>
              </a:ext>
            </a:extLst>
          </p:cNvPr>
          <p:cNvSpPr>
            <a:spLocks noGrp="1"/>
          </p:cNvSpPr>
          <p:nvPr>
            <p:ph idx="1"/>
          </p:nvPr>
        </p:nvSpPr>
        <p:spPr>
          <a:xfrm>
            <a:off x="6400800" y="2251587"/>
            <a:ext cx="5147730" cy="3637935"/>
          </a:xfrm>
        </p:spPr>
        <p:txBody>
          <a:bodyPr>
            <a:normAutofit/>
          </a:bodyPr>
          <a:lstStyle/>
          <a:p>
            <a:r>
              <a:rPr lang="en-US" dirty="0"/>
              <a:t>https://</a:t>
            </a:r>
            <a:r>
              <a:rPr lang="en-US" dirty="0" err="1"/>
              <a:t>carlisleindianschoolproject.com</a:t>
            </a:r>
            <a:r>
              <a:rPr lang="en-US" dirty="0"/>
              <a:t>/memories-of-</a:t>
            </a:r>
            <a:r>
              <a:rPr lang="en-US" dirty="0" err="1"/>
              <a:t>carlisle</a:t>
            </a:r>
            <a:r>
              <a:rPr lang="en-US" dirty="0"/>
              <a:t>-with-my-dad/</a:t>
            </a:r>
          </a:p>
        </p:txBody>
      </p:sp>
      <p:pic>
        <p:nvPicPr>
          <p:cNvPr id="4" name="Picture 3">
            <a:extLst>
              <a:ext uri="{FF2B5EF4-FFF2-40B4-BE49-F238E27FC236}">
                <a16:creationId xmlns:a16="http://schemas.microsoft.com/office/drawing/2014/main" id="{863CE6E1-C0FC-1247-AE93-2FC6F1FBE57B}"/>
              </a:ext>
            </a:extLst>
          </p:cNvPr>
          <p:cNvPicPr>
            <a:picLocks noChangeAspect="1"/>
          </p:cNvPicPr>
          <p:nvPr/>
        </p:nvPicPr>
        <p:blipFill>
          <a:blip r:embed="rId3"/>
          <a:stretch>
            <a:fillRect/>
          </a:stretch>
        </p:blipFill>
        <p:spPr>
          <a:xfrm>
            <a:off x="648930" y="1146761"/>
            <a:ext cx="5447070" cy="423509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91891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BCDD5-4D72-1F4A-8F09-C265B9BABAE7}"/>
              </a:ext>
            </a:extLst>
          </p:cNvPr>
          <p:cNvSpPr>
            <a:spLocks noGrp="1"/>
          </p:cNvSpPr>
          <p:nvPr>
            <p:ph type="title"/>
          </p:nvPr>
        </p:nvSpPr>
        <p:spPr>
          <a:xfrm>
            <a:off x="685801" y="500743"/>
            <a:ext cx="7402285" cy="1360714"/>
          </a:xfrm>
        </p:spPr>
        <p:txBody>
          <a:bodyPr>
            <a:normAutofit/>
          </a:bodyPr>
          <a:lstStyle/>
          <a:p>
            <a:r>
              <a:rPr lang="en-US" dirty="0"/>
              <a:t>Text Sets</a:t>
            </a:r>
          </a:p>
        </p:txBody>
      </p:sp>
      <p:sp>
        <p:nvSpPr>
          <p:cNvPr id="3" name="Content Placeholder 2">
            <a:extLst>
              <a:ext uri="{FF2B5EF4-FFF2-40B4-BE49-F238E27FC236}">
                <a16:creationId xmlns:a16="http://schemas.microsoft.com/office/drawing/2014/main" id="{6FB2B0CA-E7B9-5C4A-A6D0-6EA8197402DC}"/>
              </a:ext>
            </a:extLst>
          </p:cNvPr>
          <p:cNvSpPr>
            <a:spLocks noGrp="1"/>
          </p:cNvSpPr>
          <p:nvPr>
            <p:ph idx="1"/>
          </p:nvPr>
        </p:nvSpPr>
        <p:spPr>
          <a:xfrm>
            <a:off x="685801" y="1861457"/>
            <a:ext cx="7402285" cy="3392110"/>
          </a:xfrm>
        </p:spPr>
        <p:txBody>
          <a:bodyPr>
            <a:normAutofit/>
          </a:bodyPr>
          <a:lstStyle/>
          <a:p>
            <a:r>
              <a:rPr lang="en-US" dirty="0"/>
              <a:t>Draper, et al. (2010) defines text as “ any representational resource or object that people intentionally imbue with meaning, in the way they either create or attend to the object, to attend to a particular purpose.” (p. 28).</a:t>
            </a:r>
          </a:p>
          <a:p>
            <a:pPr marL="0" indent="0">
              <a:buNone/>
            </a:pPr>
            <a:endParaRPr lang="en-US" dirty="0"/>
          </a:p>
        </p:txBody>
      </p:sp>
    </p:spTree>
    <p:extLst>
      <p:ext uri="{BB962C8B-B14F-4D97-AF65-F5344CB8AC3E}">
        <p14:creationId xmlns:p14="http://schemas.microsoft.com/office/powerpoint/2010/main" val="292197615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1921-968E-9C4B-B271-29A7A0B3E5DD}"/>
              </a:ext>
            </a:extLst>
          </p:cNvPr>
          <p:cNvSpPr>
            <a:spLocks noGrp="1"/>
          </p:cNvSpPr>
          <p:nvPr>
            <p:ph type="title"/>
          </p:nvPr>
        </p:nvSpPr>
        <p:spPr/>
        <p:txBody>
          <a:bodyPr/>
          <a:lstStyle/>
          <a:p>
            <a:r>
              <a:rPr lang="en-US" dirty="0"/>
              <a:t>Additional Sources </a:t>
            </a:r>
          </a:p>
        </p:txBody>
      </p:sp>
      <p:sp>
        <p:nvSpPr>
          <p:cNvPr id="8" name="Content Placeholder 7">
            <a:extLst>
              <a:ext uri="{FF2B5EF4-FFF2-40B4-BE49-F238E27FC236}">
                <a16:creationId xmlns:a16="http://schemas.microsoft.com/office/drawing/2014/main" id="{B485B943-80EF-3F41-B5BC-BBA406660EFB}"/>
              </a:ext>
            </a:extLst>
          </p:cNvPr>
          <p:cNvSpPr>
            <a:spLocks noGrp="1"/>
          </p:cNvSpPr>
          <p:nvPr>
            <p:ph idx="1"/>
          </p:nvPr>
        </p:nvSpPr>
        <p:spPr/>
        <p:txBody>
          <a:bodyPr/>
          <a:lstStyle/>
          <a:p>
            <a:endParaRPr lang="en-US"/>
          </a:p>
        </p:txBody>
      </p:sp>
      <p:sp>
        <p:nvSpPr>
          <p:cNvPr id="9" name="Text Placeholder 8">
            <a:extLst>
              <a:ext uri="{FF2B5EF4-FFF2-40B4-BE49-F238E27FC236}">
                <a16:creationId xmlns:a16="http://schemas.microsoft.com/office/drawing/2014/main" id="{3E93E6E3-25AA-A740-B98E-62CC561FFC2E}"/>
              </a:ext>
            </a:extLst>
          </p:cNvPr>
          <p:cNvSpPr>
            <a:spLocks noGrp="1"/>
          </p:cNvSpPr>
          <p:nvPr>
            <p:ph type="body" sz="half" idx="2"/>
          </p:nvPr>
        </p:nvSpPr>
        <p:spPr/>
        <p:txBody>
          <a:bodyPr/>
          <a:lstStyle/>
          <a:p>
            <a:endParaRPr lang="en-US"/>
          </a:p>
        </p:txBody>
      </p:sp>
      <p:pic>
        <p:nvPicPr>
          <p:cNvPr id="7" name="Picture 6">
            <a:extLst>
              <a:ext uri="{FF2B5EF4-FFF2-40B4-BE49-F238E27FC236}">
                <a16:creationId xmlns:a16="http://schemas.microsoft.com/office/drawing/2014/main" id="{4E4C706A-7B8F-4C46-BD51-92C5C0357D3C}"/>
              </a:ext>
            </a:extLst>
          </p:cNvPr>
          <p:cNvPicPr>
            <a:picLocks noChangeAspect="1"/>
          </p:cNvPicPr>
          <p:nvPr/>
        </p:nvPicPr>
        <p:blipFill>
          <a:blip r:embed="rId2"/>
          <a:stretch>
            <a:fillRect/>
          </a:stretch>
        </p:blipFill>
        <p:spPr>
          <a:xfrm>
            <a:off x="4488754" y="609601"/>
            <a:ext cx="6673126" cy="5705060"/>
          </a:xfrm>
          <a:prstGeom prst="rect">
            <a:avLst/>
          </a:prstGeom>
        </p:spPr>
      </p:pic>
    </p:spTree>
    <p:extLst>
      <p:ext uri="{BB962C8B-B14F-4D97-AF65-F5344CB8AC3E}">
        <p14:creationId xmlns:p14="http://schemas.microsoft.com/office/powerpoint/2010/main" val="1786304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77F6-9AC2-5341-9F21-703635839CA8}"/>
              </a:ext>
            </a:extLst>
          </p:cNvPr>
          <p:cNvSpPr>
            <a:spLocks noGrp="1"/>
          </p:cNvSpPr>
          <p:nvPr>
            <p:ph type="title"/>
          </p:nvPr>
        </p:nvSpPr>
        <p:spPr/>
        <p:txBody>
          <a:bodyPr/>
          <a:lstStyle/>
          <a:p>
            <a:r>
              <a:rPr lang="en-US" dirty="0"/>
              <a:t>Carlisle Football Team</a:t>
            </a:r>
          </a:p>
        </p:txBody>
      </p:sp>
      <p:pic>
        <p:nvPicPr>
          <p:cNvPr id="5" name="Content Placeholder 4" descr="A group of people in a field&#10;&#10;Description automatically generated">
            <a:extLst>
              <a:ext uri="{FF2B5EF4-FFF2-40B4-BE49-F238E27FC236}">
                <a16:creationId xmlns:a16="http://schemas.microsoft.com/office/drawing/2014/main" id="{72233152-19DC-064B-AE7B-0B6C66673D73}"/>
              </a:ext>
            </a:extLst>
          </p:cNvPr>
          <p:cNvPicPr>
            <a:picLocks noGrp="1" noChangeAspect="1"/>
          </p:cNvPicPr>
          <p:nvPr>
            <p:ph idx="1"/>
          </p:nvPr>
        </p:nvPicPr>
        <p:blipFill>
          <a:blip r:embed="rId2"/>
          <a:stretch>
            <a:fillRect/>
          </a:stretch>
        </p:blipFill>
        <p:spPr>
          <a:xfrm>
            <a:off x="1006952" y="2141538"/>
            <a:ext cx="9489121" cy="3649662"/>
          </a:xfrm>
        </p:spPr>
      </p:pic>
    </p:spTree>
    <p:extLst>
      <p:ext uri="{BB962C8B-B14F-4D97-AF65-F5344CB8AC3E}">
        <p14:creationId xmlns:p14="http://schemas.microsoft.com/office/powerpoint/2010/main" val="1403873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7ADFB21A-6193-A143-B817-6AC430846672}"/>
              </a:ext>
            </a:extLst>
          </p:cNvPr>
          <p:cNvSpPr>
            <a:spLocks noGrp="1"/>
          </p:cNvSpPr>
          <p:nvPr>
            <p:ph type="title"/>
          </p:nvPr>
        </p:nvSpPr>
        <p:spPr>
          <a:xfrm>
            <a:off x="649338" y="3765754"/>
            <a:ext cx="10903565" cy="1504335"/>
          </a:xfrm>
        </p:spPr>
        <p:txBody>
          <a:bodyPr vert="horz" lIns="91440" tIns="45720" rIns="91440" bIns="45720" rtlCol="0" anchor="b">
            <a:normAutofit/>
          </a:bodyPr>
          <a:lstStyle/>
          <a:p>
            <a:pPr algn="ctr"/>
            <a:r>
              <a:rPr lang="en-US" sz="4800"/>
              <a:t>Jim Thorpe</a:t>
            </a:r>
          </a:p>
        </p:txBody>
      </p:sp>
      <p:sp>
        <p:nvSpPr>
          <p:cNvPr id="6" name="Text Placeholder 5">
            <a:extLst>
              <a:ext uri="{FF2B5EF4-FFF2-40B4-BE49-F238E27FC236}">
                <a16:creationId xmlns:a16="http://schemas.microsoft.com/office/drawing/2014/main" id="{E0D13BD3-93D5-954D-8CB2-BC8BBEA980D0}"/>
              </a:ext>
            </a:extLst>
          </p:cNvPr>
          <p:cNvSpPr>
            <a:spLocks noGrp="1"/>
          </p:cNvSpPr>
          <p:nvPr>
            <p:ph type="body" sz="half" idx="2"/>
          </p:nvPr>
        </p:nvSpPr>
        <p:spPr>
          <a:xfrm>
            <a:off x="1278398" y="5270090"/>
            <a:ext cx="9645445" cy="953729"/>
          </a:xfrm>
        </p:spPr>
        <p:txBody>
          <a:bodyPr vert="horz" lIns="91440" tIns="45720" rIns="91440" bIns="45720" rtlCol="0" anchor="t">
            <a:normAutofit/>
          </a:bodyPr>
          <a:lstStyle/>
          <a:p>
            <a:pPr algn="ctr"/>
            <a:r>
              <a:rPr lang="en-US" cap="all"/>
              <a:t>Taken between 1910 and 1920</a:t>
            </a:r>
          </a:p>
        </p:txBody>
      </p:sp>
      <p:pic>
        <p:nvPicPr>
          <p:cNvPr id="7" name="Picture 6">
            <a:extLst>
              <a:ext uri="{FF2B5EF4-FFF2-40B4-BE49-F238E27FC236}">
                <a16:creationId xmlns:a16="http://schemas.microsoft.com/office/drawing/2014/main" id="{D293BDBF-9C3D-1840-9CF4-EA11770BF11C}"/>
              </a:ext>
            </a:extLst>
          </p:cNvPr>
          <p:cNvPicPr>
            <a:picLocks noChangeAspect="1"/>
          </p:cNvPicPr>
          <p:nvPr/>
        </p:nvPicPr>
        <p:blipFill>
          <a:blip r:embed="rId4"/>
          <a:stretch>
            <a:fillRect/>
          </a:stretch>
        </p:blipFill>
        <p:spPr>
          <a:xfrm>
            <a:off x="3317878" y="960120"/>
            <a:ext cx="5566484" cy="249100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206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8DACD6-E358-9746-83AA-98A88BDCD77F}"/>
              </a:ext>
            </a:extLst>
          </p:cNvPr>
          <p:cNvPicPr>
            <a:picLocks noChangeAspect="1"/>
          </p:cNvPicPr>
          <p:nvPr/>
        </p:nvPicPr>
        <p:blipFill rotWithShape="1">
          <a:blip r:embed="rId3"/>
          <a:srcRect r="-2" b="2365"/>
          <a:stretch/>
        </p:blipFill>
        <p:spPr>
          <a:xfrm>
            <a:off x="20" y="975"/>
            <a:ext cx="7552924" cy="6858000"/>
          </a:xfrm>
          <a:prstGeom prst="rect">
            <a:avLst/>
          </a:prstGeom>
        </p:spPr>
      </p:pic>
      <p:sp>
        <p:nvSpPr>
          <p:cNvPr id="9" name="Content Placeholder 8">
            <a:extLst>
              <a:ext uri="{FF2B5EF4-FFF2-40B4-BE49-F238E27FC236}">
                <a16:creationId xmlns:a16="http://schemas.microsoft.com/office/drawing/2014/main" id="{2C7A9D8B-4CA6-4093-B8D3-55B77EA05350}"/>
              </a:ext>
            </a:extLst>
          </p:cNvPr>
          <p:cNvSpPr>
            <a:spLocks noGrp="1"/>
          </p:cNvSpPr>
          <p:nvPr>
            <p:ph idx="1"/>
          </p:nvPr>
        </p:nvSpPr>
        <p:spPr>
          <a:xfrm>
            <a:off x="7865806" y="2251587"/>
            <a:ext cx="3706762" cy="3972232"/>
          </a:xfrm>
        </p:spPr>
        <p:txBody>
          <a:bodyPr>
            <a:normAutofit/>
          </a:bodyPr>
          <a:lstStyle/>
          <a:p>
            <a:r>
              <a:rPr lang="en-US" dirty="0"/>
              <a:t>Studio portrait of Left Hand and his son, U.S. Grant (Grant Left Hand). Grant is wearing a school uniform.</a:t>
            </a:r>
          </a:p>
        </p:txBody>
      </p:sp>
    </p:spTree>
    <p:extLst>
      <p:ext uri="{BB962C8B-B14F-4D97-AF65-F5344CB8AC3E}">
        <p14:creationId xmlns:p14="http://schemas.microsoft.com/office/powerpoint/2010/main" val="3968657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CD296-68F6-C04F-BBD3-A1994876D989}"/>
              </a:ext>
            </a:extLst>
          </p:cNvPr>
          <p:cNvSpPr>
            <a:spLocks noGrp="1"/>
          </p:cNvSpPr>
          <p:nvPr>
            <p:ph type="title"/>
          </p:nvPr>
        </p:nvSpPr>
        <p:spPr>
          <a:xfrm>
            <a:off x="7865806" y="643463"/>
            <a:ext cx="3706762" cy="1608124"/>
          </a:xfrm>
        </p:spPr>
        <p:txBody>
          <a:bodyPr>
            <a:normAutofit/>
          </a:bodyPr>
          <a:lstStyle/>
          <a:p>
            <a:r>
              <a:rPr lang="en-US" dirty="0"/>
              <a:t>Color-Symbol-Image Strategy</a:t>
            </a:r>
          </a:p>
        </p:txBody>
      </p:sp>
      <p:sp>
        <p:nvSpPr>
          <p:cNvPr id="3" name="Content Placeholder 2">
            <a:extLst>
              <a:ext uri="{FF2B5EF4-FFF2-40B4-BE49-F238E27FC236}">
                <a16:creationId xmlns:a16="http://schemas.microsoft.com/office/drawing/2014/main" id="{792FA6C9-2D77-8444-B66B-0465F8316BD2}"/>
              </a:ext>
            </a:extLst>
          </p:cNvPr>
          <p:cNvSpPr>
            <a:spLocks noGrp="1"/>
          </p:cNvSpPr>
          <p:nvPr>
            <p:ph idx="1"/>
          </p:nvPr>
        </p:nvSpPr>
        <p:spPr>
          <a:xfrm>
            <a:off x="7865806" y="2251587"/>
            <a:ext cx="3706762" cy="3972232"/>
          </a:xfrm>
        </p:spPr>
        <p:txBody>
          <a:bodyPr>
            <a:normAutofit/>
          </a:bodyPr>
          <a:lstStyle/>
          <a:p>
            <a:r>
              <a:rPr lang="en-US" dirty="0"/>
              <a:t>Look at the primary source and using the C-S-I strategy, fill in the chart. Remember to justify your choices with a well-developed explanation. </a:t>
            </a:r>
          </a:p>
          <a:p>
            <a:endParaRPr lang="en-US" dirty="0"/>
          </a:p>
        </p:txBody>
      </p:sp>
      <p:graphicFrame>
        <p:nvGraphicFramePr>
          <p:cNvPr id="4" name="Table 4">
            <a:extLst>
              <a:ext uri="{FF2B5EF4-FFF2-40B4-BE49-F238E27FC236}">
                <a16:creationId xmlns:a16="http://schemas.microsoft.com/office/drawing/2014/main" id="{A3002360-0A33-0D4C-A8EC-F765B67EDBD0}"/>
              </a:ext>
            </a:extLst>
          </p:cNvPr>
          <p:cNvGraphicFramePr>
            <a:graphicFrameLocks noGrp="1"/>
          </p:cNvGraphicFramePr>
          <p:nvPr>
            <p:extLst>
              <p:ext uri="{D42A27DB-BD31-4B8C-83A1-F6EECF244321}">
                <p14:modId xmlns:p14="http://schemas.microsoft.com/office/powerpoint/2010/main" val="1801090106"/>
              </p:ext>
            </p:extLst>
          </p:nvPr>
        </p:nvGraphicFramePr>
        <p:xfrm>
          <a:off x="728662" y="214838"/>
          <a:ext cx="6826968" cy="6867409"/>
        </p:xfrm>
        <a:graphic>
          <a:graphicData uri="http://schemas.openxmlformats.org/drawingml/2006/table">
            <a:tbl>
              <a:tblPr firstRow="1" bandRow="1">
                <a:noFill/>
                <a:tableStyleId>{5C22544A-7EE6-4342-B048-85BDC9FD1C3A}</a:tableStyleId>
              </a:tblPr>
              <a:tblGrid>
                <a:gridCol w="2149489">
                  <a:extLst>
                    <a:ext uri="{9D8B030D-6E8A-4147-A177-3AD203B41FA5}">
                      <a16:colId xmlns:a16="http://schemas.microsoft.com/office/drawing/2014/main" val="2291025814"/>
                    </a:ext>
                  </a:extLst>
                </a:gridCol>
                <a:gridCol w="2427800">
                  <a:extLst>
                    <a:ext uri="{9D8B030D-6E8A-4147-A177-3AD203B41FA5}">
                      <a16:colId xmlns:a16="http://schemas.microsoft.com/office/drawing/2014/main" val="2125367814"/>
                    </a:ext>
                  </a:extLst>
                </a:gridCol>
                <a:gridCol w="2249679">
                  <a:extLst>
                    <a:ext uri="{9D8B030D-6E8A-4147-A177-3AD203B41FA5}">
                      <a16:colId xmlns:a16="http://schemas.microsoft.com/office/drawing/2014/main" val="21555099"/>
                    </a:ext>
                  </a:extLst>
                </a:gridCol>
              </a:tblGrid>
              <a:tr h="3226903">
                <a:tc>
                  <a:txBody>
                    <a:bodyPr/>
                    <a:lstStyle/>
                    <a:p>
                      <a:pPr algn="ctr"/>
                      <a:r>
                        <a:rPr lang="en-US" sz="2300" b="1" u="sng" dirty="0">
                          <a:solidFill>
                            <a:schemeClr val="tx1">
                              <a:lumMod val="75000"/>
                              <a:lumOff val="25000"/>
                            </a:schemeClr>
                          </a:solidFill>
                        </a:rPr>
                        <a:t>COLOR</a:t>
                      </a:r>
                    </a:p>
                    <a:p>
                      <a:pPr algn="l"/>
                      <a:r>
                        <a:rPr lang="en-US" sz="2300" b="1" dirty="0">
                          <a:solidFill>
                            <a:schemeClr val="tx1">
                              <a:lumMod val="75000"/>
                              <a:lumOff val="25000"/>
                            </a:schemeClr>
                          </a:solidFill>
                        </a:rPr>
                        <a:t>What color best represents this? </a:t>
                      </a:r>
                    </a:p>
                    <a:p>
                      <a:pPr algn="l"/>
                      <a:endParaRPr lang="en-US" sz="2300" b="1" dirty="0">
                        <a:solidFill>
                          <a:schemeClr val="tx1">
                            <a:lumMod val="75000"/>
                            <a:lumOff val="25000"/>
                          </a:schemeClr>
                        </a:solidFill>
                      </a:endParaRPr>
                    </a:p>
                    <a:p>
                      <a:pPr algn="l"/>
                      <a:r>
                        <a:rPr lang="en-US" sz="2300" b="1" dirty="0">
                          <a:solidFill>
                            <a:schemeClr val="tx1">
                              <a:lumMod val="75000"/>
                              <a:lumOff val="25000"/>
                            </a:schemeClr>
                          </a:solidFill>
                        </a:rPr>
                        <a:t>Black</a:t>
                      </a:r>
                    </a:p>
                  </a:txBody>
                  <a:tcPr marL="281088" marR="140544" marT="140544" marB="14054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r>
                        <a:rPr lang="en-US" sz="2300" b="1" u="sng" dirty="0">
                          <a:solidFill>
                            <a:schemeClr val="tx1">
                              <a:lumMod val="75000"/>
                              <a:lumOff val="25000"/>
                            </a:schemeClr>
                          </a:solidFill>
                        </a:rPr>
                        <a:t>Symbol</a:t>
                      </a:r>
                    </a:p>
                    <a:p>
                      <a:pPr algn="l"/>
                      <a:r>
                        <a:rPr lang="en-US" sz="2300" b="1" u="none" dirty="0">
                          <a:solidFill>
                            <a:schemeClr val="tx1">
                              <a:lumMod val="75000"/>
                              <a:lumOff val="25000"/>
                            </a:schemeClr>
                          </a:solidFill>
                        </a:rPr>
                        <a:t>What symbol best represents this? </a:t>
                      </a:r>
                    </a:p>
                    <a:p>
                      <a:pPr algn="l"/>
                      <a:endParaRPr lang="en-US" sz="2300" b="1" u="none" dirty="0">
                        <a:solidFill>
                          <a:schemeClr val="tx1">
                            <a:lumMod val="75000"/>
                            <a:lumOff val="25000"/>
                          </a:schemeClr>
                        </a:solidFill>
                      </a:endParaRPr>
                    </a:p>
                  </a:txBody>
                  <a:tcPr marL="281088" marR="140544" marT="140544" marB="14054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r>
                        <a:rPr lang="en-US" sz="2300" b="1" u="sng" dirty="0">
                          <a:solidFill>
                            <a:schemeClr val="tx1">
                              <a:lumMod val="75000"/>
                              <a:lumOff val="25000"/>
                            </a:schemeClr>
                          </a:solidFill>
                        </a:rPr>
                        <a:t>Image</a:t>
                      </a:r>
                    </a:p>
                    <a:p>
                      <a:pPr algn="l"/>
                      <a:r>
                        <a:rPr lang="en-US" sz="2300" b="1" u="none" dirty="0">
                          <a:solidFill>
                            <a:schemeClr val="tx1">
                              <a:lumMod val="75000"/>
                              <a:lumOff val="25000"/>
                            </a:schemeClr>
                          </a:solidFill>
                        </a:rPr>
                        <a:t>What image best represents this? </a:t>
                      </a:r>
                    </a:p>
                    <a:p>
                      <a:pPr algn="l"/>
                      <a:endParaRPr lang="en-US" sz="2300" b="1" u="none" dirty="0">
                        <a:solidFill>
                          <a:schemeClr val="tx1">
                            <a:lumMod val="75000"/>
                            <a:lumOff val="25000"/>
                          </a:schemeClr>
                        </a:solidFill>
                      </a:endParaRPr>
                    </a:p>
                  </a:txBody>
                  <a:tcPr marL="281088" marR="140544" marT="140544" marB="140544">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477148114"/>
                  </a:ext>
                </a:extLst>
              </a:tr>
              <a:tr h="3640506">
                <a:tc>
                  <a:txBody>
                    <a:bodyPr/>
                    <a:lstStyle/>
                    <a:p>
                      <a:r>
                        <a:rPr lang="en-US" sz="2000" dirty="0">
                          <a:solidFill>
                            <a:schemeClr val="tx1">
                              <a:lumMod val="75000"/>
                              <a:lumOff val="25000"/>
                            </a:schemeClr>
                          </a:solidFill>
                        </a:rPr>
                        <a:t>Why did you choose this color? </a:t>
                      </a:r>
                    </a:p>
                    <a:p>
                      <a:r>
                        <a:rPr lang="en-US" sz="2000" dirty="0">
                          <a:solidFill>
                            <a:schemeClr val="tx1">
                              <a:lumMod val="75000"/>
                              <a:lumOff val="25000"/>
                            </a:schemeClr>
                          </a:solidFill>
                        </a:rPr>
                        <a:t>It represents the death of Native American culture</a:t>
                      </a:r>
                    </a:p>
                  </a:txBody>
                  <a:tcPr marL="281088" marR="140544" marT="140544" marB="14054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2000" dirty="0">
                          <a:solidFill>
                            <a:schemeClr val="tx1">
                              <a:lumMod val="75000"/>
                              <a:lumOff val="25000"/>
                            </a:schemeClr>
                          </a:solidFill>
                        </a:rPr>
                        <a:t>Why did you choose this symbol? </a:t>
                      </a:r>
                    </a:p>
                    <a:p>
                      <a:r>
                        <a:rPr lang="en-US" sz="2000" dirty="0">
                          <a:solidFill>
                            <a:schemeClr val="tx1">
                              <a:lumMod val="75000"/>
                              <a:lumOff val="25000"/>
                            </a:schemeClr>
                          </a:solidFill>
                        </a:rPr>
                        <a:t>I chose the skull symbol because it is one people recognize as “death”</a:t>
                      </a:r>
                    </a:p>
                  </a:txBody>
                  <a:tcPr marL="281088" marR="140544" marT="140544" marB="14054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2000" dirty="0">
                          <a:solidFill>
                            <a:schemeClr val="tx1">
                              <a:lumMod val="75000"/>
                              <a:lumOff val="25000"/>
                            </a:schemeClr>
                          </a:solidFill>
                        </a:rPr>
                        <a:t>Why did you choose this image? </a:t>
                      </a:r>
                    </a:p>
                    <a:p>
                      <a:r>
                        <a:rPr lang="en-US" sz="2000" dirty="0">
                          <a:solidFill>
                            <a:schemeClr val="tx1">
                              <a:lumMod val="75000"/>
                              <a:lumOff val="25000"/>
                            </a:schemeClr>
                          </a:solidFill>
                        </a:rPr>
                        <a:t>I chose this image of the man cutting the braid because it represents assimilation into white culture</a:t>
                      </a:r>
                    </a:p>
                  </a:txBody>
                  <a:tcPr marL="281088" marR="140544" marT="140544" marB="14054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677085233"/>
                  </a:ext>
                </a:extLst>
              </a:tr>
            </a:tbl>
          </a:graphicData>
        </a:graphic>
      </p:graphicFrame>
      <p:pic>
        <p:nvPicPr>
          <p:cNvPr id="5" name="Picture 4">
            <a:extLst>
              <a:ext uri="{FF2B5EF4-FFF2-40B4-BE49-F238E27FC236}">
                <a16:creationId xmlns:a16="http://schemas.microsoft.com/office/drawing/2014/main" id="{BC3FAE3B-3238-0B4B-9D9F-27A95CD216FF}"/>
              </a:ext>
            </a:extLst>
          </p:cNvPr>
          <p:cNvPicPr>
            <a:picLocks noChangeAspect="1"/>
          </p:cNvPicPr>
          <p:nvPr/>
        </p:nvPicPr>
        <p:blipFill>
          <a:blip r:embed="rId3"/>
          <a:stretch>
            <a:fillRect/>
          </a:stretch>
        </p:blipFill>
        <p:spPr>
          <a:xfrm>
            <a:off x="3752585" y="2000249"/>
            <a:ext cx="1597290" cy="1551653"/>
          </a:xfrm>
          <a:prstGeom prst="rect">
            <a:avLst/>
          </a:prstGeom>
        </p:spPr>
      </p:pic>
      <p:pic>
        <p:nvPicPr>
          <p:cNvPr id="6" name="Picture 5">
            <a:extLst>
              <a:ext uri="{FF2B5EF4-FFF2-40B4-BE49-F238E27FC236}">
                <a16:creationId xmlns:a16="http://schemas.microsoft.com/office/drawing/2014/main" id="{A43D4D9C-6F98-8345-BF9A-42890C586CDC}"/>
              </a:ext>
            </a:extLst>
          </p:cNvPr>
          <p:cNvPicPr>
            <a:picLocks noChangeAspect="1"/>
          </p:cNvPicPr>
          <p:nvPr/>
        </p:nvPicPr>
        <p:blipFill>
          <a:blip r:embed="rId4"/>
          <a:stretch>
            <a:fillRect/>
          </a:stretch>
        </p:blipFill>
        <p:spPr>
          <a:xfrm>
            <a:off x="5660051" y="2048778"/>
            <a:ext cx="1828398" cy="1380222"/>
          </a:xfrm>
          <a:prstGeom prst="rect">
            <a:avLst/>
          </a:prstGeom>
        </p:spPr>
      </p:pic>
    </p:spTree>
    <p:extLst>
      <p:ext uri="{BB962C8B-B14F-4D97-AF65-F5344CB8AC3E}">
        <p14:creationId xmlns:p14="http://schemas.microsoft.com/office/powerpoint/2010/main" val="397279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E3A1-23B5-2145-BA79-74FAA387A191}"/>
              </a:ext>
            </a:extLst>
          </p:cNvPr>
          <p:cNvSpPr>
            <a:spLocks noGrp="1"/>
          </p:cNvSpPr>
          <p:nvPr>
            <p:ph type="title"/>
          </p:nvPr>
        </p:nvSpPr>
        <p:spPr/>
        <p:txBody>
          <a:bodyPr/>
          <a:lstStyle/>
          <a:p>
            <a:r>
              <a:rPr lang="en-US" dirty="0"/>
              <a:t>Jim Thorpe as a Student</a:t>
            </a:r>
          </a:p>
        </p:txBody>
      </p:sp>
      <p:sp>
        <p:nvSpPr>
          <p:cNvPr id="3" name="Content Placeholder 2">
            <a:extLst>
              <a:ext uri="{FF2B5EF4-FFF2-40B4-BE49-F238E27FC236}">
                <a16:creationId xmlns:a16="http://schemas.microsoft.com/office/drawing/2014/main" id="{DC831E36-6730-474E-9DCD-346205DF3D7D}"/>
              </a:ext>
            </a:extLst>
          </p:cNvPr>
          <p:cNvSpPr>
            <a:spLocks noGrp="1"/>
          </p:cNvSpPr>
          <p:nvPr>
            <p:ph idx="1"/>
          </p:nvPr>
        </p:nvSpPr>
        <p:spPr/>
        <p:txBody>
          <a:bodyPr/>
          <a:lstStyle/>
          <a:p>
            <a:r>
              <a:rPr lang="en-US" dirty="0">
                <a:hlinkClick r:id="rId2"/>
              </a:rPr>
              <a:t>http://carlisleindian.dickinson.edu/student_files/james-thorpe-student-file</a:t>
            </a:r>
            <a:r>
              <a:rPr lang="en-US" dirty="0"/>
              <a:t> </a:t>
            </a:r>
          </a:p>
        </p:txBody>
      </p:sp>
      <p:sp>
        <p:nvSpPr>
          <p:cNvPr id="4" name="Text Placeholder 3">
            <a:extLst>
              <a:ext uri="{FF2B5EF4-FFF2-40B4-BE49-F238E27FC236}">
                <a16:creationId xmlns:a16="http://schemas.microsoft.com/office/drawing/2014/main" id="{8EB286EC-3025-C24C-8A86-32ED4CA80A3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01647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169BA-1E81-7F4A-B72A-D19747697C09}"/>
              </a:ext>
            </a:extLst>
          </p:cNvPr>
          <p:cNvSpPr>
            <a:spLocks noGrp="1"/>
          </p:cNvSpPr>
          <p:nvPr>
            <p:ph type="title"/>
          </p:nvPr>
        </p:nvSpPr>
        <p:spPr>
          <a:xfrm>
            <a:off x="685801" y="500743"/>
            <a:ext cx="7402285" cy="1360714"/>
          </a:xfrm>
        </p:spPr>
        <p:txBody>
          <a:bodyPr>
            <a:normAutofit/>
          </a:bodyPr>
          <a:lstStyle/>
          <a:p>
            <a:r>
              <a:rPr lang="en-US" b="1" dirty="0"/>
              <a:t>In-Character Chat</a:t>
            </a:r>
            <a:br>
              <a:rPr lang="en-US" dirty="0"/>
            </a:br>
            <a:r>
              <a:rPr lang="en-US" b="1" dirty="0"/>
              <a:t> </a:t>
            </a:r>
            <a:endParaRPr lang="en-US" dirty="0"/>
          </a:p>
        </p:txBody>
      </p:sp>
      <p:sp>
        <p:nvSpPr>
          <p:cNvPr id="3" name="Content Placeholder 2">
            <a:extLst>
              <a:ext uri="{FF2B5EF4-FFF2-40B4-BE49-F238E27FC236}">
                <a16:creationId xmlns:a16="http://schemas.microsoft.com/office/drawing/2014/main" id="{FF24AD05-E5DE-6042-AE08-1E215ED40C82}"/>
              </a:ext>
            </a:extLst>
          </p:cNvPr>
          <p:cNvSpPr>
            <a:spLocks noGrp="1"/>
          </p:cNvSpPr>
          <p:nvPr>
            <p:ph idx="1"/>
          </p:nvPr>
        </p:nvSpPr>
        <p:spPr>
          <a:xfrm>
            <a:off x="685801" y="1861457"/>
            <a:ext cx="7402285" cy="3392110"/>
          </a:xfrm>
        </p:spPr>
        <p:txBody>
          <a:bodyPr>
            <a:normAutofit fontScale="92500" lnSpcReduction="20000"/>
          </a:bodyPr>
          <a:lstStyle/>
          <a:p>
            <a:r>
              <a:rPr lang="en-US" b="1" dirty="0"/>
              <a:t>Pair up with a partner and decide who “Partner 1” is and who “Partner 2” is.</a:t>
            </a:r>
          </a:p>
          <a:p>
            <a:r>
              <a:rPr lang="en-US" b="1" dirty="0"/>
              <a:t>Listen to the teacher read an excerpt from the text.</a:t>
            </a:r>
          </a:p>
          <a:p>
            <a:r>
              <a:rPr lang="en-US" b="1" dirty="0"/>
              <a:t>When she stops, the designated partner will speak as though he/she is the character in the text.</a:t>
            </a:r>
          </a:p>
          <a:p>
            <a:r>
              <a:rPr lang="en-US" b="1" dirty="0"/>
              <a:t>As your teacher begins to read again, stop talking and listen.  </a:t>
            </a:r>
            <a:br>
              <a:rPr lang="en-US" dirty="0"/>
            </a:br>
            <a:r>
              <a:rPr lang="en-US" b="1" dirty="0"/>
              <a:t>Repeat with Partner 2.</a:t>
            </a:r>
          </a:p>
          <a:p>
            <a:endParaRPr lang="en-US" b="1" dirty="0"/>
          </a:p>
          <a:p>
            <a:r>
              <a:rPr lang="en-US" dirty="0"/>
              <a:t>Allows for historical perspective taking. An important goal of history education is promote the student’s ability to perform historical perspective taking, which refers to the ability to understand how people in the past viewed their world at various times and in various places to explain why they did what they did. </a:t>
            </a:r>
            <a:br>
              <a:rPr lang="en-US" dirty="0"/>
            </a:br>
            <a:endParaRPr lang="en-US" dirty="0"/>
          </a:p>
        </p:txBody>
      </p:sp>
    </p:spTree>
    <p:extLst>
      <p:ext uri="{BB962C8B-B14F-4D97-AF65-F5344CB8AC3E}">
        <p14:creationId xmlns:p14="http://schemas.microsoft.com/office/powerpoint/2010/main" val="149484905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63B1-DEB3-C24A-8E32-32E1A455A5F6}"/>
              </a:ext>
            </a:extLst>
          </p:cNvPr>
          <p:cNvSpPr>
            <a:spLocks noGrp="1"/>
          </p:cNvSpPr>
          <p:nvPr>
            <p:ph type="title"/>
          </p:nvPr>
        </p:nvSpPr>
        <p:spPr/>
        <p:txBody>
          <a:bodyPr/>
          <a:lstStyle/>
          <a:p>
            <a:r>
              <a:rPr lang="en-US" dirty="0"/>
              <a:t>Jim Thorpe: Athlete	</a:t>
            </a:r>
          </a:p>
        </p:txBody>
      </p:sp>
      <p:sp>
        <p:nvSpPr>
          <p:cNvPr id="3" name="Content Placeholder 2">
            <a:extLst>
              <a:ext uri="{FF2B5EF4-FFF2-40B4-BE49-F238E27FC236}">
                <a16:creationId xmlns:a16="http://schemas.microsoft.com/office/drawing/2014/main" id="{BD1E1F8D-CC28-584A-ADD3-57F8C077A271}"/>
              </a:ext>
            </a:extLst>
          </p:cNvPr>
          <p:cNvSpPr>
            <a:spLocks noGrp="1"/>
          </p:cNvSpPr>
          <p:nvPr>
            <p:ph idx="1"/>
          </p:nvPr>
        </p:nvSpPr>
        <p:spPr/>
        <p:txBody>
          <a:bodyPr/>
          <a:lstStyle/>
          <a:p>
            <a:r>
              <a:rPr lang="en-US" dirty="0">
                <a:hlinkClick r:id="rId2"/>
              </a:rPr>
              <a:t>https://www.youtube.com/watch?v=66XjZN55dtA</a:t>
            </a:r>
            <a:r>
              <a:rPr lang="en-US" dirty="0"/>
              <a:t> </a:t>
            </a:r>
          </a:p>
        </p:txBody>
      </p:sp>
      <p:sp>
        <p:nvSpPr>
          <p:cNvPr id="4" name="Text Placeholder 3">
            <a:extLst>
              <a:ext uri="{FF2B5EF4-FFF2-40B4-BE49-F238E27FC236}">
                <a16:creationId xmlns:a16="http://schemas.microsoft.com/office/drawing/2014/main" id="{C75190C6-05FD-9F40-ABB8-6AD23F43E8D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32442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51EC-687E-BF4D-9ED0-328E6DB3B41D}"/>
              </a:ext>
            </a:extLst>
          </p:cNvPr>
          <p:cNvSpPr>
            <a:spLocks noGrp="1"/>
          </p:cNvSpPr>
          <p:nvPr>
            <p:ph type="title"/>
          </p:nvPr>
        </p:nvSpPr>
        <p:spPr>
          <a:xfrm>
            <a:off x="825909" y="808055"/>
            <a:ext cx="3979205" cy="1453363"/>
          </a:xfrm>
        </p:spPr>
        <p:txBody>
          <a:bodyPr>
            <a:normAutofit/>
          </a:bodyPr>
          <a:lstStyle/>
          <a:p>
            <a:r>
              <a:rPr lang="en-US" dirty="0"/>
              <a:t>Carlisle Football Team</a:t>
            </a:r>
          </a:p>
        </p:txBody>
      </p:sp>
      <p:sp>
        <p:nvSpPr>
          <p:cNvPr id="3" name="Content Placeholder 2">
            <a:extLst>
              <a:ext uri="{FF2B5EF4-FFF2-40B4-BE49-F238E27FC236}">
                <a16:creationId xmlns:a16="http://schemas.microsoft.com/office/drawing/2014/main" id="{2F7A1DEB-C8FE-074F-B871-E7AD6C4DECE9}"/>
              </a:ext>
            </a:extLst>
          </p:cNvPr>
          <p:cNvSpPr>
            <a:spLocks noGrp="1"/>
          </p:cNvSpPr>
          <p:nvPr>
            <p:ph idx="1"/>
          </p:nvPr>
        </p:nvSpPr>
        <p:spPr>
          <a:xfrm>
            <a:off x="802178" y="2261420"/>
            <a:ext cx="4002936" cy="3637935"/>
          </a:xfrm>
        </p:spPr>
        <p:txBody>
          <a:bodyPr>
            <a:normAutofit/>
          </a:bodyPr>
          <a:lstStyle/>
          <a:p>
            <a:endParaRPr lang="en-US"/>
          </a:p>
        </p:txBody>
      </p:sp>
      <p:pic>
        <p:nvPicPr>
          <p:cNvPr id="4" name="Picture 3">
            <a:extLst>
              <a:ext uri="{FF2B5EF4-FFF2-40B4-BE49-F238E27FC236}">
                <a16:creationId xmlns:a16="http://schemas.microsoft.com/office/drawing/2014/main" id="{1873F46E-5306-EE4C-A4AF-4C927267E823}"/>
              </a:ext>
            </a:extLst>
          </p:cNvPr>
          <p:cNvPicPr>
            <a:picLocks noChangeAspect="1"/>
          </p:cNvPicPr>
          <p:nvPr/>
        </p:nvPicPr>
        <p:blipFill>
          <a:blip r:embed="rId3"/>
          <a:stretch>
            <a:fillRect/>
          </a:stretch>
        </p:blipFill>
        <p:spPr>
          <a:xfrm>
            <a:off x="5289752" y="1877322"/>
            <a:ext cx="6095593" cy="294112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41953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D929-DAFC-6047-95F4-68FA9408FF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7C5B668-48FF-5E4F-8180-05728191FDAC}"/>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90E11F84-F8F2-164A-BDC8-93F8B9073470}"/>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04B91B44-1919-1549-B2CF-BD345FEE9034}"/>
              </a:ext>
            </a:extLst>
          </p:cNvPr>
          <p:cNvPicPr>
            <a:picLocks noChangeAspect="1"/>
          </p:cNvPicPr>
          <p:nvPr/>
        </p:nvPicPr>
        <p:blipFill>
          <a:blip r:embed="rId2"/>
          <a:stretch>
            <a:fillRect/>
          </a:stretch>
        </p:blipFill>
        <p:spPr>
          <a:xfrm>
            <a:off x="307742" y="0"/>
            <a:ext cx="5225143" cy="6858000"/>
          </a:xfrm>
          <a:prstGeom prst="rect">
            <a:avLst/>
          </a:prstGeom>
        </p:spPr>
      </p:pic>
      <p:pic>
        <p:nvPicPr>
          <p:cNvPr id="6" name="Picture 5">
            <a:extLst>
              <a:ext uri="{FF2B5EF4-FFF2-40B4-BE49-F238E27FC236}">
                <a16:creationId xmlns:a16="http://schemas.microsoft.com/office/drawing/2014/main" id="{0B09E2DF-5805-964B-A4B9-C6D0CCE4C34F}"/>
              </a:ext>
            </a:extLst>
          </p:cNvPr>
          <p:cNvPicPr>
            <a:picLocks noChangeAspect="1"/>
          </p:cNvPicPr>
          <p:nvPr/>
        </p:nvPicPr>
        <p:blipFill>
          <a:blip r:embed="rId3"/>
          <a:stretch>
            <a:fillRect/>
          </a:stretch>
        </p:blipFill>
        <p:spPr>
          <a:xfrm>
            <a:off x="5910943" y="1206501"/>
            <a:ext cx="5524500" cy="3987800"/>
          </a:xfrm>
          <a:prstGeom prst="rect">
            <a:avLst/>
          </a:prstGeom>
        </p:spPr>
      </p:pic>
    </p:spTree>
    <p:extLst>
      <p:ext uri="{BB962C8B-B14F-4D97-AF65-F5344CB8AC3E}">
        <p14:creationId xmlns:p14="http://schemas.microsoft.com/office/powerpoint/2010/main" val="36583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CB89-2954-FF4E-BEF7-5D7A4E17A0E3}"/>
              </a:ext>
            </a:extLst>
          </p:cNvPr>
          <p:cNvSpPr>
            <a:spLocks noGrp="1"/>
          </p:cNvSpPr>
          <p:nvPr>
            <p:ph type="title"/>
          </p:nvPr>
        </p:nvSpPr>
        <p:spPr/>
        <p:txBody>
          <a:bodyPr/>
          <a:lstStyle/>
          <a:p>
            <a:r>
              <a:rPr lang="en-US" dirty="0"/>
              <a:t>Text Sets—Where to Start? </a:t>
            </a:r>
          </a:p>
        </p:txBody>
      </p:sp>
      <p:sp>
        <p:nvSpPr>
          <p:cNvPr id="3" name="Content Placeholder 2">
            <a:extLst>
              <a:ext uri="{FF2B5EF4-FFF2-40B4-BE49-F238E27FC236}">
                <a16:creationId xmlns:a16="http://schemas.microsoft.com/office/drawing/2014/main" id="{61CC1128-159B-614C-937C-361328C1D4CC}"/>
              </a:ext>
            </a:extLst>
          </p:cNvPr>
          <p:cNvSpPr>
            <a:spLocks noGrp="1"/>
          </p:cNvSpPr>
          <p:nvPr>
            <p:ph sz="half" idx="1"/>
          </p:nvPr>
        </p:nvSpPr>
        <p:spPr/>
        <p:txBody>
          <a:bodyPr>
            <a:normAutofit fontScale="92500" lnSpcReduction="10000"/>
          </a:bodyPr>
          <a:lstStyle/>
          <a:p>
            <a:r>
              <a:rPr lang="en-US" dirty="0"/>
              <a:t>Mentor text—the mentor text is the text that you build the rest of your text set around. It can be: </a:t>
            </a:r>
          </a:p>
          <a:p>
            <a:pPr lvl="1"/>
            <a:r>
              <a:rPr lang="en-US" dirty="0"/>
              <a:t>children’s informational picture book, </a:t>
            </a:r>
          </a:p>
          <a:p>
            <a:pPr lvl="1"/>
            <a:r>
              <a:rPr lang="en-US" dirty="0"/>
              <a:t>chapter book</a:t>
            </a:r>
          </a:p>
          <a:p>
            <a:pPr lvl="1"/>
            <a:r>
              <a:rPr lang="en-US" dirty="0"/>
              <a:t>Children’s fiction picture book</a:t>
            </a:r>
          </a:p>
          <a:p>
            <a:pPr lvl="1"/>
            <a:r>
              <a:rPr lang="en-US" dirty="0"/>
              <a:t>Poem</a:t>
            </a:r>
          </a:p>
          <a:p>
            <a:pPr lvl="1"/>
            <a:r>
              <a:rPr lang="en-US" dirty="0"/>
              <a:t>Really it could be any text that you want! </a:t>
            </a:r>
          </a:p>
          <a:p>
            <a:pPr marL="457200" lvl="1" indent="0">
              <a:buNone/>
            </a:pPr>
            <a:endParaRPr lang="en-US" dirty="0"/>
          </a:p>
          <a:p>
            <a:pPr lvl="1"/>
            <a:endParaRPr lang="en-US" dirty="0"/>
          </a:p>
        </p:txBody>
      </p:sp>
      <p:sp>
        <p:nvSpPr>
          <p:cNvPr id="4" name="Content Placeholder 3">
            <a:extLst>
              <a:ext uri="{FF2B5EF4-FFF2-40B4-BE49-F238E27FC236}">
                <a16:creationId xmlns:a16="http://schemas.microsoft.com/office/drawing/2014/main" id="{51B3D985-F663-1244-8E6A-17F75C7DD4E7}"/>
              </a:ext>
            </a:extLst>
          </p:cNvPr>
          <p:cNvSpPr>
            <a:spLocks noGrp="1"/>
          </p:cNvSpPr>
          <p:nvPr>
            <p:ph sz="half" idx="2"/>
          </p:nvPr>
        </p:nvSpPr>
        <p:spPr/>
        <p:txBody>
          <a:bodyPr>
            <a:normAutofit fontScale="92500" lnSpcReduction="10000"/>
          </a:bodyPr>
          <a:lstStyle/>
          <a:p>
            <a:r>
              <a:rPr lang="en-US" dirty="0"/>
              <a:t>Once you’ve found your mentor text, you start building your text set with supplemental texts. </a:t>
            </a:r>
          </a:p>
          <a:p>
            <a:r>
              <a:rPr lang="en-US" dirty="0"/>
              <a:t>Supplemental texts reinforce and build upon the mentor text content. </a:t>
            </a:r>
          </a:p>
          <a:p>
            <a:r>
              <a:rPr lang="en-US" dirty="0"/>
              <a:t>Good ideas for supplementals: </a:t>
            </a:r>
          </a:p>
          <a:p>
            <a:pPr lvl="1"/>
            <a:r>
              <a:rPr lang="en-US" dirty="0"/>
              <a:t>Videos</a:t>
            </a:r>
          </a:p>
          <a:p>
            <a:pPr lvl="1"/>
            <a:r>
              <a:rPr lang="en-US" dirty="0"/>
              <a:t>Images</a:t>
            </a:r>
          </a:p>
          <a:p>
            <a:pPr lvl="1"/>
            <a:r>
              <a:rPr lang="en-US" dirty="0"/>
              <a:t>Audio files</a:t>
            </a:r>
          </a:p>
          <a:p>
            <a:pPr lvl="1"/>
            <a:r>
              <a:rPr lang="en-US" dirty="0"/>
              <a:t>Political cartoons</a:t>
            </a:r>
          </a:p>
          <a:p>
            <a:pPr lvl="1"/>
            <a:r>
              <a:rPr lang="en-US" dirty="0"/>
              <a:t>Charts/tables/graphs</a:t>
            </a:r>
          </a:p>
          <a:p>
            <a:pPr lvl="1"/>
            <a:r>
              <a:rPr lang="en-US" dirty="0"/>
              <a:t>Maps</a:t>
            </a:r>
          </a:p>
        </p:txBody>
      </p:sp>
    </p:spTree>
    <p:extLst>
      <p:ext uri="{BB962C8B-B14F-4D97-AF65-F5344CB8AC3E}">
        <p14:creationId xmlns:p14="http://schemas.microsoft.com/office/powerpoint/2010/main" val="227650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EC64-3740-1542-A272-A9C698B16463}"/>
              </a:ext>
            </a:extLst>
          </p:cNvPr>
          <p:cNvSpPr>
            <a:spLocks noGrp="1"/>
          </p:cNvSpPr>
          <p:nvPr>
            <p:ph type="title"/>
          </p:nvPr>
        </p:nvSpPr>
        <p:spPr/>
        <p:txBody>
          <a:bodyPr/>
          <a:lstStyle/>
          <a:p>
            <a:r>
              <a:rPr lang="en-US" dirty="0"/>
              <a:t>Ready Made Lesson Plan from the Library of Congress</a:t>
            </a:r>
          </a:p>
        </p:txBody>
      </p:sp>
      <p:sp>
        <p:nvSpPr>
          <p:cNvPr id="3" name="Content Placeholder 2">
            <a:extLst>
              <a:ext uri="{FF2B5EF4-FFF2-40B4-BE49-F238E27FC236}">
                <a16:creationId xmlns:a16="http://schemas.microsoft.com/office/drawing/2014/main" id="{69CF198D-5AAD-924A-9C20-BBBC6B7BB0B9}"/>
              </a:ext>
            </a:extLst>
          </p:cNvPr>
          <p:cNvSpPr>
            <a:spLocks noGrp="1"/>
          </p:cNvSpPr>
          <p:nvPr>
            <p:ph idx="1"/>
          </p:nvPr>
        </p:nvSpPr>
        <p:spPr/>
        <p:txBody>
          <a:bodyPr/>
          <a:lstStyle/>
          <a:p>
            <a:r>
              <a:rPr lang="en-US" dirty="0">
                <a:hlinkClick r:id="rId2"/>
              </a:rPr>
              <a:t>https://www.loc.gov/classroom-materials/exploring-the-stories-behind-native-american-boarding-schools/</a:t>
            </a:r>
            <a:r>
              <a:rPr lang="en-US" dirty="0"/>
              <a:t> </a:t>
            </a:r>
          </a:p>
        </p:txBody>
      </p:sp>
    </p:spTree>
    <p:extLst>
      <p:ext uri="{BB962C8B-B14F-4D97-AF65-F5344CB8AC3E}">
        <p14:creationId xmlns:p14="http://schemas.microsoft.com/office/powerpoint/2010/main" val="278912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1DBE-3930-954C-B544-5F78FEEDCA31}"/>
              </a:ext>
            </a:extLst>
          </p:cNvPr>
          <p:cNvSpPr>
            <a:spLocks noGrp="1"/>
          </p:cNvSpPr>
          <p:nvPr>
            <p:ph type="title"/>
          </p:nvPr>
        </p:nvSpPr>
        <p:spPr/>
        <p:txBody>
          <a:bodyPr/>
          <a:lstStyle/>
          <a:p>
            <a:r>
              <a:rPr lang="en-US" dirty="0"/>
              <a:t>More Ready Made Sources</a:t>
            </a:r>
          </a:p>
        </p:txBody>
      </p:sp>
      <p:sp>
        <p:nvSpPr>
          <p:cNvPr id="3" name="Content Placeholder 2">
            <a:extLst>
              <a:ext uri="{FF2B5EF4-FFF2-40B4-BE49-F238E27FC236}">
                <a16:creationId xmlns:a16="http://schemas.microsoft.com/office/drawing/2014/main" id="{E3F59A2D-0836-EC48-B2A9-D5C41B1B1360}"/>
              </a:ext>
            </a:extLst>
          </p:cNvPr>
          <p:cNvSpPr>
            <a:spLocks noGrp="1"/>
          </p:cNvSpPr>
          <p:nvPr>
            <p:ph idx="1"/>
          </p:nvPr>
        </p:nvSpPr>
        <p:spPr/>
        <p:txBody>
          <a:bodyPr/>
          <a:lstStyle/>
          <a:p>
            <a:r>
              <a:rPr lang="en-US" dirty="0">
                <a:hlinkClick r:id="rId2"/>
              </a:rPr>
              <a:t>http://www.rcs.k12.in.us/tah/native-american-perspectives/between-two-worlds/teacher-resources</a:t>
            </a:r>
            <a:r>
              <a:rPr lang="en-US" dirty="0"/>
              <a:t> </a:t>
            </a:r>
          </a:p>
          <a:p>
            <a:r>
              <a:rPr lang="en-US" dirty="0">
                <a:hlinkClick r:id="rId3"/>
              </a:rPr>
              <a:t>http://www.aicphub.com/lesson_plans/ml_boardingschools.html</a:t>
            </a:r>
            <a:endParaRPr lang="en-US" dirty="0"/>
          </a:p>
          <a:p>
            <a:endParaRPr lang="en-US" dirty="0"/>
          </a:p>
        </p:txBody>
      </p:sp>
    </p:spTree>
    <p:extLst>
      <p:ext uri="{BB962C8B-B14F-4D97-AF65-F5344CB8AC3E}">
        <p14:creationId xmlns:p14="http://schemas.microsoft.com/office/powerpoint/2010/main" val="284273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24F65-9C95-7447-BA58-3C512DF41713}"/>
              </a:ext>
            </a:extLst>
          </p:cNvPr>
          <p:cNvSpPr>
            <a:spLocks noGrp="1"/>
          </p:cNvSpPr>
          <p:nvPr>
            <p:ph type="title"/>
          </p:nvPr>
        </p:nvSpPr>
        <p:spPr>
          <a:xfrm>
            <a:off x="685799" y="1150076"/>
            <a:ext cx="3659389" cy="4557849"/>
          </a:xfrm>
        </p:spPr>
        <p:txBody>
          <a:bodyPr>
            <a:normAutofit/>
          </a:bodyPr>
          <a:lstStyle/>
          <a:p>
            <a:pPr algn="r"/>
            <a:r>
              <a:rPr lang="en-US" dirty="0"/>
              <a:t>Native American Boarding Schools </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4EFE44-203F-254B-A2C1-DA712FF273D0}"/>
              </a:ext>
            </a:extLst>
          </p:cNvPr>
          <p:cNvSpPr>
            <a:spLocks noGrp="1"/>
          </p:cNvSpPr>
          <p:nvPr>
            <p:ph idx="1"/>
          </p:nvPr>
        </p:nvSpPr>
        <p:spPr>
          <a:xfrm>
            <a:off x="4988658" y="1150076"/>
            <a:ext cx="6517543" cy="4557849"/>
          </a:xfrm>
        </p:spPr>
        <p:txBody>
          <a:bodyPr>
            <a:normAutofit/>
          </a:bodyPr>
          <a:lstStyle/>
          <a:p>
            <a:r>
              <a:rPr lang="en-US" dirty="0"/>
              <a:t>MCCRS-SS</a:t>
            </a:r>
          </a:p>
          <a:p>
            <a:pPr lvl="1"/>
            <a:r>
              <a:rPr lang="en-US" dirty="0"/>
              <a:t>CR.5.1: Identify ways that people in roles of power can influence people’s rights and freedom. </a:t>
            </a:r>
          </a:p>
          <a:p>
            <a:pPr lvl="2"/>
            <a:r>
              <a:rPr lang="en-US" dirty="0"/>
              <a:t>Objective 1: Examine at least one group of people, such as  Native Americans, African Americans, women, or another cultural, ethnic, or racial minority in the Western hemisphere who have struggled for equality and civil rights. </a:t>
            </a:r>
          </a:p>
        </p:txBody>
      </p:sp>
    </p:spTree>
    <p:extLst>
      <p:ext uri="{BB962C8B-B14F-4D97-AF65-F5344CB8AC3E}">
        <p14:creationId xmlns:p14="http://schemas.microsoft.com/office/powerpoint/2010/main" val="163865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4F8797-ED77-4C70-AAEA-0DE48267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AD06229-FEB7-4CC9-8BE7-1A9457B9C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42B44E02-2041-49BE-AF61-F91454DC3A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0549" r="62095"/>
          <a:stretch/>
        </p:blipFill>
        <p:spPr>
          <a:xfrm flipH="1">
            <a:off x="8948814" y="3265714"/>
            <a:ext cx="3243185" cy="1898718"/>
          </a:xfrm>
          <a:custGeom>
            <a:avLst/>
            <a:gdLst>
              <a:gd name="connsiteX0" fmla="*/ 220380 w 3243185"/>
              <a:gd name="connsiteY0" fmla="*/ 404386 h 1898718"/>
              <a:gd name="connsiteX1" fmla="*/ 278149 w 3243185"/>
              <a:gd name="connsiteY1" fmla="*/ 410805 h 1898718"/>
              <a:gd name="connsiteX2" fmla="*/ 297405 w 3243185"/>
              <a:gd name="connsiteY2" fmla="*/ 423642 h 1898718"/>
              <a:gd name="connsiteX3" fmla="*/ 316662 w 3243185"/>
              <a:gd name="connsiteY3" fmla="*/ 430061 h 1898718"/>
              <a:gd name="connsiteX4" fmla="*/ 355175 w 3243185"/>
              <a:gd name="connsiteY4" fmla="*/ 455737 h 1898718"/>
              <a:gd name="connsiteX5" fmla="*/ 406525 w 3243185"/>
              <a:gd name="connsiteY5" fmla="*/ 468574 h 1898718"/>
              <a:gd name="connsiteX6" fmla="*/ 425782 w 3243185"/>
              <a:gd name="connsiteY6" fmla="*/ 481412 h 1898718"/>
              <a:gd name="connsiteX7" fmla="*/ 445038 w 3243185"/>
              <a:gd name="connsiteY7" fmla="*/ 487831 h 1898718"/>
              <a:gd name="connsiteX8" fmla="*/ 483551 w 3243185"/>
              <a:gd name="connsiteY8" fmla="*/ 526344 h 1898718"/>
              <a:gd name="connsiteX9" fmla="*/ 483551 w 3243185"/>
              <a:gd name="connsiteY9" fmla="*/ 609788 h 1898718"/>
              <a:gd name="connsiteX10" fmla="*/ 445038 w 3243185"/>
              <a:gd name="connsiteY10" fmla="*/ 635464 h 1898718"/>
              <a:gd name="connsiteX11" fmla="*/ 246055 w 3243185"/>
              <a:gd name="connsiteY11" fmla="*/ 629045 h 1898718"/>
              <a:gd name="connsiteX12" fmla="*/ 233217 w 3243185"/>
              <a:gd name="connsiteY12" fmla="*/ 609788 h 1898718"/>
              <a:gd name="connsiteX13" fmla="*/ 213961 w 3243185"/>
              <a:gd name="connsiteY13" fmla="*/ 603370 h 1898718"/>
              <a:gd name="connsiteX14" fmla="*/ 188285 w 3243185"/>
              <a:gd name="connsiteY14" fmla="*/ 564857 h 1898718"/>
              <a:gd name="connsiteX15" fmla="*/ 175448 w 3243185"/>
              <a:gd name="connsiteY15" fmla="*/ 526344 h 1898718"/>
              <a:gd name="connsiteX16" fmla="*/ 220380 w 3243185"/>
              <a:gd name="connsiteY16" fmla="*/ 404386 h 1898718"/>
              <a:gd name="connsiteX17" fmla="*/ 3243185 w 3243185"/>
              <a:gd name="connsiteY17" fmla="*/ 0 h 1898718"/>
              <a:gd name="connsiteX18" fmla="*/ 2298567 w 3243185"/>
              <a:gd name="connsiteY18" fmla="*/ 0 h 1898718"/>
              <a:gd name="connsiteX19" fmla="*/ 2293659 w 3243185"/>
              <a:gd name="connsiteY19" fmla="*/ 51351 h 1898718"/>
              <a:gd name="connsiteX20" fmla="*/ 2274403 w 3243185"/>
              <a:gd name="connsiteY20" fmla="*/ 83445 h 1898718"/>
              <a:gd name="connsiteX21" fmla="*/ 2248728 w 3243185"/>
              <a:gd name="connsiteY21" fmla="*/ 121958 h 1898718"/>
              <a:gd name="connsiteX22" fmla="*/ 2203796 w 3243185"/>
              <a:gd name="connsiteY22" fmla="*/ 166890 h 1898718"/>
              <a:gd name="connsiteX23" fmla="*/ 2178121 w 3243185"/>
              <a:gd name="connsiteY23" fmla="*/ 173308 h 1898718"/>
              <a:gd name="connsiteX24" fmla="*/ 2126770 w 3243185"/>
              <a:gd name="connsiteY24" fmla="*/ 211821 h 1898718"/>
              <a:gd name="connsiteX25" fmla="*/ 2081838 w 3243185"/>
              <a:gd name="connsiteY25" fmla="*/ 237497 h 1898718"/>
              <a:gd name="connsiteX26" fmla="*/ 2043325 w 3243185"/>
              <a:gd name="connsiteY26" fmla="*/ 250334 h 1898718"/>
              <a:gd name="connsiteX27" fmla="*/ 1972718 w 3243185"/>
              <a:gd name="connsiteY27" fmla="*/ 288847 h 1898718"/>
              <a:gd name="connsiteX28" fmla="*/ 1940624 w 3243185"/>
              <a:gd name="connsiteY28" fmla="*/ 295266 h 1898718"/>
              <a:gd name="connsiteX29" fmla="*/ 1914949 w 3243185"/>
              <a:gd name="connsiteY29" fmla="*/ 308104 h 1898718"/>
              <a:gd name="connsiteX30" fmla="*/ 1895693 w 3243185"/>
              <a:gd name="connsiteY30" fmla="*/ 320941 h 1898718"/>
              <a:gd name="connsiteX31" fmla="*/ 1870017 w 3243185"/>
              <a:gd name="connsiteY31" fmla="*/ 327360 h 1898718"/>
              <a:gd name="connsiteX32" fmla="*/ 1831504 w 3243185"/>
              <a:gd name="connsiteY32" fmla="*/ 340198 h 1898718"/>
              <a:gd name="connsiteX33" fmla="*/ 1780154 w 3243185"/>
              <a:gd name="connsiteY33" fmla="*/ 353035 h 1898718"/>
              <a:gd name="connsiteX34" fmla="*/ 1760897 w 3243185"/>
              <a:gd name="connsiteY34" fmla="*/ 359454 h 1898718"/>
              <a:gd name="connsiteX35" fmla="*/ 1683871 w 3243185"/>
              <a:gd name="connsiteY35" fmla="*/ 397967 h 1898718"/>
              <a:gd name="connsiteX36" fmla="*/ 1632521 w 3243185"/>
              <a:gd name="connsiteY36" fmla="*/ 410805 h 1898718"/>
              <a:gd name="connsiteX37" fmla="*/ 1594008 w 3243185"/>
              <a:gd name="connsiteY37" fmla="*/ 423642 h 1898718"/>
              <a:gd name="connsiteX38" fmla="*/ 1568333 w 3243185"/>
              <a:gd name="connsiteY38" fmla="*/ 430061 h 1898718"/>
              <a:gd name="connsiteX39" fmla="*/ 1542657 w 3243185"/>
              <a:gd name="connsiteY39" fmla="*/ 442899 h 1898718"/>
              <a:gd name="connsiteX40" fmla="*/ 1516982 w 3243185"/>
              <a:gd name="connsiteY40" fmla="*/ 449318 h 1898718"/>
              <a:gd name="connsiteX41" fmla="*/ 1497725 w 3243185"/>
              <a:gd name="connsiteY41" fmla="*/ 455737 h 1898718"/>
              <a:gd name="connsiteX42" fmla="*/ 1452794 w 3243185"/>
              <a:gd name="connsiteY42" fmla="*/ 468574 h 1898718"/>
              <a:gd name="connsiteX43" fmla="*/ 1433537 w 3243185"/>
              <a:gd name="connsiteY43" fmla="*/ 481412 h 1898718"/>
              <a:gd name="connsiteX44" fmla="*/ 1369349 w 3243185"/>
              <a:gd name="connsiteY44" fmla="*/ 494250 h 1898718"/>
              <a:gd name="connsiteX45" fmla="*/ 1324417 w 3243185"/>
              <a:gd name="connsiteY45" fmla="*/ 519925 h 1898718"/>
              <a:gd name="connsiteX46" fmla="*/ 1285904 w 3243185"/>
              <a:gd name="connsiteY46" fmla="*/ 539181 h 1898718"/>
              <a:gd name="connsiteX47" fmla="*/ 1247391 w 3243185"/>
              <a:gd name="connsiteY47" fmla="*/ 545600 h 1898718"/>
              <a:gd name="connsiteX48" fmla="*/ 1176784 w 3243185"/>
              <a:gd name="connsiteY48" fmla="*/ 564857 h 1898718"/>
              <a:gd name="connsiteX49" fmla="*/ 907194 w 3243185"/>
              <a:gd name="connsiteY49" fmla="*/ 577694 h 1898718"/>
              <a:gd name="connsiteX50" fmla="*/ 881518 w 3243185"/>
              <a:gd name="connsiteY50" fmla="*/ 584113 h 1898718"/>
              <a:gd name="connsiteX51" fmla="*/ 656860 w 3243185"/>
              <a:gd name="connsiteY51" fmla="*/ 577694 h 1898718"/>
              <a:gd name="connsiteX52" fmla="*/ 637603 w 3243185"/>
              <a:gd name="connsiteY52" fmla="*/ 558438 h 1898718"/>
              <a:gd name="connsiteX53" fmla="*/ 618347 w 3243185"/>
              <a:gd name="connsiteY53" fmla="*/ 519925 h 1898718"/>
              <a:gd name="connsiteX54" fmla="*/ 599090 w 3243185"/>
              <a:gd name="connsiteY54" fmla="*/ 500668 h 1898718"/>
              <a:gd name="connsiteX55" fmla="*/ 566996 w 3243185"/>
              <a:gd name="connsiteY55" fmla="*/ 474993 h 1898718"/>
              <a:gd name="connsiteX56" fmla="*/ 560577 w 3243185"/>
              <a:gd name="connsiteY56" fmla="*/ 455737 h 1898718"/>
              <a:gd name="connsiteX57" fmla="*/ 522064 w 3243185"/>
              <a:gd name="connsiteY57" fmla="*/ 436480 h 1898718"/>
              <a:gd name="connsiteX58" fmla="*/ 502808 w 3243185"/>
              <a:gd name="connsiteY58" fmla="*/ 423642 h 1898718"/>
              <a:gd name="connsiteX59" fmla="*/ 464295 w 3243185"/>
              <a:gd name="connsiteY59" fmla="*/ 410805 h 1898718"/>
              <a:gd name="connsiteX60" fmla="*/ 445038 w 3243185"/>
              <a:gd name="connsiteY60" fmla="*/ 397967 h 1898718"/>
              <a:gd name="connsiteX61" fmla="*/ 374431 w 3243185"/>
              <a:gd name="connsiteY61" fmla="*/ 391548 h 1898718"/>
              <a:gd name="connsiteX62" fmla="*/ 329500 w 3243185"/>
              <a:gd name="connsiteY62" fmla="*/ 372292 h 1898718"/>
              <a:gd name="connsiteX63" fmla="*/ 310243 w 3243185"/>
              <a:gd name="connsiteY63" fmla="*/ 365873 h 1898718"/>
              <a:gd name="connsiteX64" fmla="*/ 271730 w 3243185"/>
              <a:gd name="connsiteY64" fmla="*/ 340198 h 1898718"/>
              <a:gd name="connsiteX65" fmla="*/ 239636 w 3243185"/>
              <a:gd name="connsiteY65" fmla="*/ 301685 h 1898718"/>
              <a:gd name="connsiteX66" fmla="*/ 201123 w 3243185"/>
              <a:gd name="connsiteY66" fmla="*/ 269591 h 1898718"/>
              <a:gd name="connsiteX67" fmla="*/ 149773 w 3243185"/>
              <a:gd name="connsiteY67" fmla="*/ 224659 h 1898718"/>
              <a:gd name="connsiteX68" fmla="*/ 111260 w 3243185"/>
              <a:gd name="connsiteY68" fmla="*/ 211821 h 1898718"/>
              <a:gd name="connsiteX69" fmla="*/ 92003 w 3243185"/>
              <a:gd name="connsiteY69" fmla="*/ 205402 h 1898718"/>
              <a:gd name="connsiteX70" fmla="*/ 72747 w 3243185"/>
              <a:gd name="connsiteY70" fmla="*/ 192565 h 1898718"/>
              <a:gd name="connsiteX71" fmla="*/ 34234 w 3243185"/>
              <a:gd name="connsiteY71" fmla="*/ 160471 h 1898718"/>
              <a:gd name="connsiteX72" fmla="*/ 8558 w 3243185"/>
              <a:gd name="connsiteY72" fmla="*/ 121958 h 1898718"/>
              <a:gd name="connsiteX73" fmla="*/ 11877 w 3243185"/>
              <a:gd name="connsiteY73" fmla="*/ 15345 h 1898718"/>
              <a:gd name="connsiteX74" fmla="*/ 16098 w 3243185"/>
              <a:gd name="connsiteY74" fmla="*/ 0 h 1898718"/>
              <a:gd name="connsiteX75" fmla="*/ 0 w 3243185"/>
              <a:gd name="connsiteY75" fmla="*/ 0 h 1898718"/>
              <a:gd name="connsiteX76" fmla="*/ 0 w 3243185"/>
              <a:gd name="connsiteY76" fmla="*/ 1540363 h 1898718"/>
              <a:gd name="connsiteX77" fmla="*/ 234477 w 3243185"/>
              <a:gd name="connsiteY77" fmla="*/ 1584265 h 1898718"/>
              <a:gd name="connsiteX78" fmla="*/ 512026 w 3243185"/>
              <a:gd name="connsiteY78" fmla="*/ 1634009 h 1898718"/>
              <a:gd name="connsiteX79" fmla="*/ 790802 w 3243185"/>
              <a:gd name="connsiteY79" fmla="*/ 1682702 h 1898718"/>
              <a:gd name="connsiteX80" fmla="*/ 1070807 w 3243185"/>
              <a:gd name="connsiteY80" fmla="*/ 1724388 h 1898718"/>
              <a:gd name="connsiteX81" fmla="*/ 1349583 w 3243185"/>
              <a:gd name="connsiteY81" fmla="*/ 1766425 h 1898718"/>
              <a:gd name="connsiteX82" fmla="*/ 1629588 w 3243185"/>
              <a:gd name="connsiteY82" fmla="*/ 1805660 h 1898718"/>
              <a:gd name="connsiteX83" fmla="*/ 1905908 w 3243185"/>
              <a:gd name="connsiteY83" fmla="*/ 1839289 h 1898718"/>
              <a:gd name="connsiteX84" fmla="*/ 2185913 w 3243185"/>
              <a:gd name="connsiteY84" fmla="*/ 1871167 h 1898718"/>
              <a:gd name="connsiteX85" fmla="*/ 2450068 w 3243185"/>
              <a:gd name="connsiteY85" fmla="*/ 1898718 h 1898718"/>
              <a:gd name="connsiteX86" fmla="*/ 3243185 w 3243185"/>
              <a:gd name="connsiteY86" fmla="*/ 1898718 h 18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243185" h="1898718">
                <a:moveTo>
                  <a:pt x="220380" y="404386"/>
                </a:moveTo>
                <a:cubicBezTo>
                  <a:pt x="239636" y="406526"/>
                  <a:pt x="259352" y="406106"/>
                  <a:pt x="278149" y="410805"/>
                </a:cubicBezTo>
                <a:cubicBezTo>
                  <a:pt x="285633" y="412676"/>
                  <a:pt x="290505" y="420192"/>
                  <a:pt x="297405" y="423642"/>
                </a:cubicBezTo>
                <a:cubicBezTo>
                  <a:pt x="303457" y="426669"/>
                  <a:pt x="310747" y="426775"/>
                  <a:pt x="316662" y="430061"/>
                </a:cubicBezTo>
                <a:cubicBezTo>
                  <a:pt x="330149" y="437554"/>
                  <a:pt x="340537" y="450857"/>
                  <a:pt x="355175" y="455737"/>
                </a:cubicBezTo>
                <a:cubicBezTo>
                  <a:pt x="384781" y="465606"/>
                  <a:pt x="367797" y="460829"/>
                  <a:pt x="406525" y="468574"/>
                </a:cubicBezTo>
                <a:cubicBezTo>
                  <a:pt x="412944" y="472853"/>
                  <a:pt x="418882" y="477962"/>
                  <a:pt x="425782" y="481412"/>
                </a:cubicBezTo>
                <a:cubicBezTo>
                  <a:pt x="431834" y="484438"/>
                  <a:pt x="439698" y="483676"/>
                  <a:pt x="445038" y="487831"/>
                </a:cubicBezTo>
                <a:cubicBezTo>
                  <a:pt x="459369" y="498977"/>
                  <a:pt x="483551" y="526344"/>
                  <a:pt x="483551" y="526344"/>
                </a:cubicBezTo>
                <a:cubicBezTo>
                  <a:pt x="493199" y="555288"/>
                  <a:pt x="501991" y="572910"/>
                  <a:pt x="483551" y="609788"/>
                </a:cubicBezTo>
                <a:cubicBezTo>
                  <a:pt x="476651" y="623588"/>
                  <a:pt x="445038" y="635464"/>
                  <a:pt x="445038" y="635464"/>
                </a:cubicBezTo>
                <a:cubicBezTo>
                  <a:pt x="378711" y="633324"/>
                  <a:pt x="311935" y="637030"/>
                  <a:pt x="246055" y="629045"/>
                </a:cubicBezTo>
                <a:cubicBezTo>
                  <a:pt x="238396" y="628117"/>
                  <a:pt x="239242" y="614607"/>
                  <a:pt x="233217" y="609788"/>
                </a:cubicBezTo>
                <a:cubicBezTo>
                  <a:pt x="227934" y="605562"/>
                  <a:pt x="220380" y="605509"/>
                  <a:pt x="213961" y="603370"/>
                </a:cubicBezTo>
                <a:cubicBezTo>
                  <a:pt x="205402" y="590532"/>
                  <a:pt x="193165" y="579494"/>
                  <a:pt x="188285" y="564857"/>
                </a:cubicBezTo>
                <a:lnTo>
                  <a:pt x="175448" y="526344"/>
                </a:lnTo>
                <a:cubicBezTo>
                  <a:pt x="182293" y="423657"/>
                  <a:pt x="212891" y="424712"/>
                  <a:pt x="220380" y="404386"/>
                </a:cubicBezTo>
                <a:close/>
                <a:moveTo>
                  <a:pt x="3243185" y="0"/>
                </a:moveTo>
                <a:lnTo>
                  <a:pt x="2298567" y="0"/>
                </a:lnTo>
                <a:lnTo>
                  <a:pt x="2293659" y="51351"/>
                </a:lnTo>
                <a:cubicBezTo>
                  <a:pt x="2291895" y="63701"/>
                  <a:pt x="2281101" y="72919"/>
                  <a:pt x="2274403" y="83445"/>
                </a:cubicBezTo>
                <a:cubicBezTo>
                  <a:pt x="2266120" y="96461"/>
                  <a:pt x="2257985" y="109614"/>
                  <a:pt x="2248728" y="121958"/>
                </a:cubicBezTo>
                <a:cubicBezTo>
                  <a:pt x="2233323" y="142498"/>
                  <a:pt x="2227760" y="154908"/>
                  <a:pt x="2203796" y="166890"/>
                </a:cubicBezTo>
                <a:cubicBezTo>
                  <a:pt x="2195906" y="170835"/>
                  <a:pt x="2186679" y="171169"/>
                  <a:pt x="2178121" y="173308"/>
                </a:cubicBezTo>
                <a:cubicBezTo>
                  <a:pt x="2148108" y="203321"/>
                  <a:pt x="2169307" y="185236"/>
                  <a:pt x="2126770" y="211821"/>
                </a:cubicBezTo>
                <a:cubicBezTo>
                  <a:pt x="2106184" y="224688"/>
                  <a:pt x="2106188" y="227757"/>
                  <a:pt x="2081838" y="237497"/>
                </a:cubicBezTo>
                <a:cubicBezTo>
                  <a:pt x="2069275" y="242522"/>
                  <a:pt x="2054585" y="242828"/>
                  <a:pt x="2043325" y="250334"/>
                </a:cubicBezTo>
                <a:cubicBezTo>
                  <a:pt x="2023241" y="263724"/>
                  <a:pt x="1993522" y="284687"/>
                  <a:pt x="1972718" y="288847"/>
                </a:cubicBezTo>
                <a:lnTo>
                  <a:pt x="1940624" y="295266"/>
                </a:lnTo>
                <a:cubicBezTo>
                  <a:pt x="1932066" y="299545"/>
                  <a:pt x="1923257" y="303356"/>
                  <a:pt x="1914949" y="308104"/>
                </a:cubicBezTo>
                <a:cubicBezTo>
                  <a:pt x="1908251" y="311931"/>
                  <a:pt x="1902783" y="317902"/>
                  <a:pt x="1895693" y="320941"/>
                </a:cubicBezTo>
                <a:cubicBezTo>
                  <a:pt x="1887584" y="324416"/>
                  <a:pt x="1878467" y="324825"/>
                  <a:pt x="1870017" y="327360"/>
                </a:cubicBezTo>
                <a:cubicBezTo>
                  <a:pt x="1857056" y="331248"/>
                  <a:pt x="1844633" y="336916"/>
                  <a:pt x="1831504" y="340198"/>
                </a:cubicBezTo>
                <a:cubicBezTo>
                  <a:pt x="1814387" y="344477"/>
                  <a:pt x="1796892" y="347456"/>
                  <a:pt x="1780154" y="353035"/>
                </a:cubicBezTo>
                <a:cubicBezTo>
                  <a:pt x="1773735" y="355175"/>
                  <a:pt x="1766812" y="356168"/>
                  <a:pt x="1760897" y="359454"/>
                </a:cubicBezTo>
                <a:cubicBezTo>
                  <a:pt x="1709553" y="387979"/>
                  <a:pt x="1738400" y="384335"/>
                  <a:pt x="1683871" y="397967"/>
                </a:cubicBezTo>
                <a:cubicBezTo>
                  <a:pt x="1666755" y="402246"/>
                  <a:pt x="1649259" y="405226"/>
                  <a:pt x="1632521" y="410805"/>
                </a:cubicBezTo>
                <a:cubicBezTo>
                  <a:pt x="1619683" y="415084"/>
                  <a:pt x="1607136" y="420361"/>
                  <a:pt x="1594008" y="423642"/>
                </a:cubicBezTo>
                <a:cubicBezTo>
                  <a:pt x="1585449" y="425782"/>
                  <a:pt x="1576593" y="426964"/>
                  <a:pt x="1568333" y="430061"/>
                </a:cubicBezTo>
                <a:cubicBezTo>
                  <a:pt x="1559373" y="433421"/>
                  <a:pt x="1551617" y="439539"/>
                  <a:pt x="1542657" y="442899"/>
                </a:cubicBezTo>
                <a:cubicBezTo>
                  <a:pt x="1534397" y="445997"/>
                  <a:pt x="1525465" y="446895"/>
                  <a:pt x="1516982" y="449318"/>
                </a:cubicBezTo>
                <a:cubicBezTo>
                  <a:pt x="1510476" y="451177"/>
                  <a:pt x="1504231" y="453878"/>
                  <a:pt x="1497725" y="455737"/>
                </a:cubicBezTo>
                <a:cubicBezTo>
                  <a:pt x="1488128" y="458478"/>
                  <a:pt x="1463054" y="463444"/>
                  <a:pt x="1452794" y="468574"/>
                </a:cubicBezTo>
                <a:cubicBezTo>
                  <a:pt x="1445893" y="472024"/>
                  <a:pt x="1440911" y="479143"/>
                  <a:pt x="1433537" y="481412"/>
                </a:cubicBezTo>
                <a:cubicBezTo>
                  <a:pt x="1412682" y="487829"/>
                  <a:pt x="1369349" y="494250"/>
                  <a:pt x="1369349" y="494250"/>
                </a:cubicBezTo>
                <a:cubicBezTo>
                  <a:pt x="1307265" y="540813"/>
                  <a:pt x="1373427" y="495420"/>
                  <a:pt x="1324417" y="519925"/>
                </a:cubicBezTo>
                <a:cubicBezTo>
                  <a:pt x="1296720" y="533774"/>
                  <a:pt x="1314945" y="532728"/>
                  <a:pt x="1285904" y="539181"/>
                </a:cubicBezTo>
                <a:cubicBezTo>
                  <a:pt x="1273199" y="542005"/>
                  <a:pt x="1260096" y="542777"/>
                  <a:pt x="1247391" y="545600"/>
                </a:cubicBezTo>
                <a:cubicBezTo>
                  <a:pt x="1214234" y="552969"/>
                  <a:pt x="1227302" y="562451"/>
                  <a:pt x="1176784" y="564857"/>
                </a:cubicBezTo>
                <a:lnTo>
                  <a:pt x="907194" y="577694"/>
                </a:lnTo>
                <a:cubicBezTo>
                  <a:pt x="898635" y="579834"/>
                  <a:pt x="890340" y="584113"/>
                  <a:pt x="881518" y="584113"/>
                </a:cubicBezTo>
                <a:cubicBezTo>
                  <a:pt x="806601" y="584113"/>
                  <a:pt x="731365" y="585537"/>
                  <a:pt x="656860" y="577694"/>
                </a:cubicBezTo>
                <a:cubicBezTo>
                  <a:pt x="647832" y="576744"/>
                  <a:pt x="643415" y="565411"/>
                  <a:pt x="637603" y="558438"/>
                </a:cubicBezTo>
                <a:cubicBezTo>
                  <a:pt x="587103" y="497837"/>
                  <a:pt x="656946" y="577823"/>
                  <a:pt x="618347" y="519925"/>
                </a:cubicBezTo>
                <a:cubicBezTo>
                  <a:pt x="613311" y="512372"/>
                  <a:pt x="604902" y="507642"/>
                  <a:pt x="599090" y="500668"/>
                </a:cubicBezTo>
                <a:cubicBezTo>
                  <a:pt x="576756" y="473868"/>
                  <a:pt x="598608" y="485530"/>
                  <a:pt x="566996" y="474993"/>
                </a:cubicBezTo>
                <a:cubicBezTo>
                  <a:pt x="564857" y="468574"/>
                  <a:pt x="564804" y="461020"/>
                  <a:pt x="560577" y="455737"/>
                </a:cubicBezTo>
                <a:cubicBezTo>
                  <a:pt x="548314" y="440407"/>
                  <a:pt x="537569" y="444232"/>
                  <a:pt x="522064" y="436480"/>
                </a:cubicBezTo>
                <a:cubicBezTo>
                  <a:pt x="515164" y="433030"/>
                  <a:pt x="509858" y="426775"/>
                  <a:pt x="502808" y="423642"/>
                </a:cubicBezTo>
                <a:cubicBezTo>
                  <a:pt x="490442" y="418147"/>
                  <a:pt x="475555" y="418311"/>
                  <a:pt x="464295" y="410805"/>
                </a:cubicBezTo>
                <a:cubicBezTo>
                  <a:pt x="457876" y="406526"/>
                  <a:pt x="452582" y="399584"/>
                  <a:pt x="445038" y="397967"/>
                </a:cubicBezTo>
                <a:cubicBezTo>
                  <a:pt x="421930" y="393015"/>
                  <a:pt x="397967" y="393688"/>
                  <a:pt x="374431" y="391548"/>
                </a:cubicBezTo>
                <a:cubicBezTo>
                  <a:pt x="320996" y="378189"/>
                  <a:pt x="373828" y="394456"/>
                  <a:pt x="329500" y="372292"/>
                </a:cubicBezTo>
                <a:cubicBezTo>
                  <a:pt x="323448" y="369266"/>
                  <a:pt x="316158" y="369159"/>
                  <a:pt x="310243" y="365873"/>
                </a:cubicBezTo>
                <a:cubicBezTo>
                  <a:pt x="296756" y="358380"/>
                  <a:pt x="271730" y="340198"/>
                  <a:pt x="271730" y="340198"/>
                </a:cubicBezTo>
                <a:cubicBezTo>
                  <a:pt x="259107" y="321264"/>
                  <a:pt x="258170" y="317130"/>
                  <a:pt x="239636" y="301685"/>
                </a:cubicBezTo>
                <a:cubicBezTo>
                  <a:pt x="212096" y="278735"/>
                  <a:pt x="226695" y="300277"/>
                  <a:pt x="201123" y="269591"/>
                </a:cubicBezTo>
                <a:cubicBezTo>
                  <a:pt x="180961" y="245397"/>
                  <a:pt x="192235" y="238813"/>
                  <a:pt x="149773" y="224659"/>
                </a:cubicBezTo>
                <a:lnTo>
                  <a:pt x="111260" y="211821"/>
                </a:lnTo>
                <a:cubicBezTo>
                  <a:pt x="104841" y="209682"/>
                  <a:pt x="97633" y="209156"/>
                  <a:pt x="92003" y="205402"/>
                </a:cubicBezTo>
                <a:cubicBezTo>
                  <a:pt x="85584" y="201123"/>
                  <a:pt x="78673" y="197503"/>
                  <a:pt x="72747" y="192565"/>
                </a:cubicBezTo>
                <a:cubicBezTo>
                  <a:pt x="23324" y="151379"/>
                  <a:pt x="82044" y="192344"/>
                  <a:pt x="34234" y="160471"/>
                </a:cubicBezTo>
                <a:cubicBezTo>
                  <a:pt x="25675" y="147633"/>
                  <a:pt x="7748" y="137365"/>
                  <a:pt x="8558" y="121958"/>
                </a:cubicBezTo>
                <a:cubicBezTo>
                  <a:pt x="10157" y="91584"/>
                  <a:pt x="6161" y="51646"/>
                  <a:pt x="11877" y="15345"/>
                </a:cubicBezTo>
                <a:lnTo>
                  <a:pt x="16098" y="0"/>
                </a:lnTo>
                <a:lnTo>
                  <a:pt x="0" y="0"/>
                </a:lnTo>
                <a:lnTo>
                  <a:pt x="0" y="1540363"/>
                </a:lnTo>
                <a:lnTo>
                  <a:pt x="234477" y="1584265"/>
                </a:lnTo>
                <a:lnTo>
                  <a:pt x="512026" y="1634009"/>
                </a:lnTo>
                <a:lnTo>
                  <a:pt x="790802" y="1682702"/>
                </a:lnTo>
                <a:lnTo>
                  <a:pt x="1070807" y="1724388"/>
                </a:lnTo>
                <a:lnTo>
                  <a:pt x="1349583" y="1766425"/>
                </a:lnTo>
                <a:lnTo>
                  <a:pt x="1629588" y="1805660"/>
                </a:lnTo>
                <a:lnTo>
                  <a:pt x="1905908" y="1839289"/>
                </a:lnTo>
                <a:lnTo>
                  <a:pt x="2185913" y="1871167"/>
                </a:lnTo>
                <a:lnTo>
                  <a:pt x="2450068" y="1898718"/>
                </a:lnTo>
                <a:lnTo>
                  <a:pt x="3243185" y="1898718"/>
                </a:lnTo>
                <a:close/>
              </a:path>
            </a:pathLst>
          </a:custGeom>
        </p:spPr>
      </p:pic>
      <p:pic>
        <p:nvPicPr>
          <p:cNvPr id="16" name="Picture 15">
            <a:extLst>
              <a:ext uri="{FF2B5EF4-FFF2-40B4-BE49-F238E27FC236}">
                <a16:creationId xmlns:a16="http://schemas.microsoft.com/office/drawing/2014/main" id="{08625290-97B7-41E9-9685-D438F86FC9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18503"/>
          <a:stretch>
            <a:fillRect/>
          </a:stretch>
        </p:blipFill>
        <p:spPr>
          <a:xfrm>
            <a:off x="0" y="0"/>
            <a:ext cx="11611430" cy="5322895"/>
          </a:xfrm>
          <a:custGeom>
            <a:avLst/>
            <a:gdLst>
              <a:gd name="connsiteX0" fmla="*/ 0 w 11611430"/>
              <a:gd name="connsiteY0" fmla="*/ 0 h 5322895"/>
              <a:gd name="connsiteX1" fmla="*/ 11611430 w 11611430"/>
              <a:gd name="connsiteY1" fmla="*/ 0 h 5322895"/>
              <a:gd name="connsiteX2" fmla="*/ 11611430 w 11611430"/>
              <a:gd name="connsiteY2" fmla="*/ 4911695 h 5322895"/>
              <a:gd name="connsiteX3" fmla="*/ 11401197 w 11611430"/>
              <a:gd name="connsiteY3" fmla="*/ 4948416 h 5322895"/>
              <a:gd name="connsiteX4" fmla="*/ 11121192 w 11611430"/>
              <a:gd name="connsiteY4" fmla="*/ 4990102 h 5322895"/>
              <a:gd name="connsiteX5" fmla="*/ 10842416 w 11611430"/>
              <a:gd name="connsiteY5" fmla="*/ 5032139 h 5322895"/>
              <a:gd name="connsiteX6" fmla="*/ 10562411 w 11611430"/>
              <a:gd name="connsiteY6" fmla="*/ 5071374 h 5322895"/>
              <a:gd name="connsiteX7" fmla="*/ 10286091 w 11611430"/>
              <a:gd name="connsiteY7" fmla="*/ 5105003 h 5322895"/>
              <a:gd name="connsiteX8" fmla="*/ 10006086 w 11611430"/>
              <a:gd name="connsiteY8" fmla="*/ 5136881 h 5322895"/>
              <a:gd name="connsiteX9" fmla="*/ 9727310 w 11611430"/>
              <a:gd name="connsiteY9" fmla="*/ 5165957 h 5322895"/>
              <a:gd name="connsiteX10" fmla="*/ 9453445 w 11611430"/>
              <a:gd name="connsiteY10" fmla="*/ 5191179 h 5322895"/>
              <a:gd name="connsiteX11" fmla="*/ 9175897 w 11611430"/>
              <a:gd name="connsiteY11" fmla="*/ 5216401 h 5322895"/>
              <a:gd name="connsiteX12" fmla="*/ 8902033 w 11611430"/>
              <a:gd name="connsiteY12" fmla="*/ 5237420 h 5322895"/>
              <a:gd name="connsiteX13" fmla="*/ 8628169 w 11611430"/>
              <a:gd name="connsiteY13" fmla="*/ 5253884 h 5322895"/>
              <a:gd name="connsiteX14" fmla="*/ 8355533 w 11611430"/>
              <a:gd name="connsiteY14" fmla="*/ 5271050 h 5322895"/>
              <a:gd name="connsiteX15" fmla="*/ 8085353 w 11611430"/>
              <a:gd name="connsiteY15" fmla="*/ 5285412 h 5322895"/>
              <a:gd name="connsiteX16" fmla="*/ 7817629 w 11611430"/>
              <a:gd name="connsiteY16" fmla="*/ 5295571 h 5322895"/>
              <a:gd name="connsiteX17" fmla="*/ 7549905 w 11611430"/>
              <a:gd name="connsiteY17" fmla="*/ 5304329 h 5322895"/>
              <a:gd name="connsiteX18" fmla="*/ 7284638 w 11611430"/>
              <a:gd name="connsiteY18" fmla="*/ 5312736 h 5322895"/>
              <a:gd name="connsiteX19" fmla="*/ 7023055 w 11611430"/>
              <a:gd name="connsiteY19" fmla="*/ 5316590 h 5322895"/>
              <a:gd name="connsiteX20" fmla="*/ 6761472 w 11611430"/>
              <a:gd name="connsiteY20" fmla="*/ 5320793 h 5322895"/>
              <a:gd name="connsiteX21" fmla="*/ 6503573 w 11611430"/>
              <a:gd name="connsiteY21" fmla="*/ 5322895 h 5322895"/>
              <a:gd name="connsiteX22" fmla="*/ 6248130 w 11611430"/>
              <a:gd name="connsiteY22" fmla="*/ 5320793 h 5322895"/>
              <a:gd name="connsiteX23" fmla="*/ 5995144 w 11611430"/>
              <a:gd name="connsiteY23" fmla="*/ 5320793 h 5322895"/>
              <a:gd name="connsiteX24" fmla="*/ 5744613 w 11611430"/>
              <a:gd name="connsiteY24" fmla="*/ 5316590 h 5322895"/>
              <a:gd name="connsiteX25" fmla="*/ 5498995 w 11611430"/>
              <a:gd name="connsiteY25" fmla="*/ 5310284 h 5322895"/>
              <a:gd name="connsiteX26" fmla="*/ 5255834 w 11611430"/>
              <a:gd name="connsiteY26" fmla="*/ 5304329 h 5322895"/>
              <a:gd name="connsiteX27" fmla="*/ 5017584 w 11611430"/>
              <a:gd name="connsiteY27" fmla="*/ 5297673 h 5322895"/>
              <a:gd name="connsiteX28" fmla="*/ 4785514 w 11611430"/>
              <a:gd name="connsiteY28" fmla="*/ 5287726 h 5322895"/>
              <a:gd name="connsiteX29" fmla="*/ 4601441 w 11611430"/>
              <a:gd name="connsiteY29" fmla="*/ 4972173 h 5322895"/>
              <a:gd name="connsiteX30" fmla="*/ 4514210 w 11611430"/>
              <a:gd name="connsiteY30" fmla="*/ 4830422 h 5322895"/>
              <a:gd name="connsiteX31" fmla="*/ 4416075 w 11611430"/>
              <a:gd name="connsiteY31" fmla="*/ 4732288 h 5322895"/>
              <a:gd name="connsiteX32" fmla="*/ 4274324 w 11611430"/>
              <a:gd name="connsiteY32" fmla="*/ 4557826 h 5322895"/>
              <a:gd name="connsiteX33" fmla="*/ 4241613 w 11611430"/>
              <a:gd name="connsiteY33" fmla="*/ 4525113 h 5322895"/>
              <a:gd name="connsiteX34" fmla="*/ 4208901 w 11611430"/>
              <a:gd name="connsiteY34" fmla="*/ 4481499 h 5322895"/>
              <a:gd name="connsiteX35" fmla="*/ 4154382 w 11611430"/>
              <a:gd name="connsiteY35" fmla="*/ 4437883 h 5322895"/>
              <a:gd name="connsiteX36" fmla="*/ 4110766 w 11611430"/>
              <a:gd name="connsiteY36" fmla="*/ 4416075 h 5322895"/>
              <a:gd name="connsiteX37" fmla="*/ 4078054 w 11611430"/>
              <a:gd name="connsiteY37" fmla="*/ 4394267 h 5322895"/>
              <a:gd name="connsiteX38" fmla="*/ 4034439 w 11611430"/>
              <a:gd name="connsiteY38" fmla="*/ 4361556 h 5322895"/>
              <a:gd name="connsiteX39" fmla="*/ 3958111 w 11611430"/>
              <a:gd name="connsiteY39" fmla="*/ 4339747 h 5322895"/>
              <a:gd name="connsiteX40" fmla="*/ 3892688 w 11611430"/>
              <a:gd name="connsiteY40" fmla="*/ 4328844 h 5322895"/>
              <a:gd name="connsiteX41" fmla="*/ 3718226 w 11611430"/>
              <a:gd name="connsiteY41" fmla="*/ 4307036 h 5322895"/>
              <a:gd name="connsiteX42" fmla="*/ 3641899 w 11611430"/>
              <a:gd name="connsiteY42" fmla="*/ 4274324 h 5322895"/>
              <a:gd name="connsiteX43" fmla="*/ 3620091 w 11611430"/>
              <a:gd name="connsiteY43" fmla="*/ 4252517 h 5322895"/>
              <a:gd name="connsiteX44" fmla="*/ 3565572 w 11611430"/>
              <a:gd name="connsiteY44" fmla="*/ 4230709 h 5322895"/>
              <a:gd name="connsiteX45" fmla="*/ 3500148 w 11611430"/>
              <a:gd name="connsiteY45" fmla="*/ 4208901 h 5322895"/>
              <a:gd name="connsiteX46" fmla="*/ 3478341 w 11611430"/>
              <a:gd name="connsiteY46" fmla="*/ 4176190 h 5322895"/>
              <a:gd name="connsiteX47" fmla="*/ 3543764 w 11611430"/>
              <a:gd name="connsiteY47" fmla="*/ 4132574 h 5322895"/>
              <a:gd name="connsiteX48" fmla="*/ 3445629 w 11611430"/>
              <a:gd name="connsiteY48" fmla="*/ 4121670 h 5322895"/>
              <a:gd name="connsiteX49" fmla="*/ 3391109 w 11611430"/>
              <a:gd name="connsiteY49" fmla="*/ 4132574 h 5322895"/>
              <a:gd name="connsiteX50" fmla="*/ 3303878 w 11611430"/>
              <a:gd name="connsiteY50" fmla="*/ 4154381 h 5322895"/>
              <a:gd name="connsiteX51" fmla="*/ 3260263 w 11611430"/>
              <a:gd name="connsiteY51" fmla="*/ 4165285 h 5322895"/>
              <a:gd name="connsiteX52" fmla="*/ 3194839 w 11611430"/>
              <a:gd name="connsiteY52" fmla="*/ 4187093 h 5322895"/>
              <a:gd name="connsiteX53" fmla="*/ 3162128 w 11611430"/>
              <a:gd name="connsiteY53" fmla="*/ 4197997 h 5322895"/>
              <a:gd name="connsiteX54" fmla="*/ 3053089 w 11611430"/>
              <a:gd name="connsiteY54" fmla="*/ 4230709 h 5322895"/>
              <a:gd name="connsiteX55" fmla="*/ 2987666 w 11611430"/>
              <a:gd name="connsiteY55" fmla="*/ 4252517 h 5322895"/>
              <a:gd name="connsiteX56" fmla="*/ 2954954 w 11611430"/>
              <a:gd name="connsiteY56" fmla="*/ 4263420 h 5322895"/>
              <a:gd name="connsiteX57" fmla="*/ 2867723 w 11611430"/>
              <a:gd name="connsiteY57" fmla="*/ 4285228 h 5322895"/>
              <a:gd name="connsiteX58" fmla="*/ 2802300 w 11611430"/>
              <a:gd name="connsiteY58" fmla="*/ 4307036 h 5322895"/>
              <a:gd name="connsiteX59" fmla="*/ 2780492 w 11611430"/>
              <a:gd name="connsiteY59" fmla="*/ 4328844 h 5322895"/>
              <a:gd name="connsiteX60" fmla="*/ 2715069 w 11611430"/>
              <a:gd name="connsiteY60" fmla="*/ 4350652 h 5322895"/>
              <a:gd name="connsiteX61" fmla="*/ 2682357 w 11611430"/>
              <a:gd name="connsiteY61" fmla="*/ 4361556 h 5322895"/>
              <a:gd name="connsiteX62" fmla="*/ 2649646 w 11611430"/>
              <a:gd name="connsiteY62" fmla="*/ 4372459 h 5322895"/>
              <a:gd name="connsiteX63" fmla="*/ 2616933 w 11611430"/>
              <a:gd name="connsiteY63" fmla="*/ 4383363 h 5322895"/>
              <a:gd name="connsiteX64" fmla="*/ 2595126 w 11611430"/>
              <a:gd name="connsiteY64" fmla="*/ 4405171 h 5322895"/>
              <a:gd name="connsiteX65" fmla="*/ 2529703 w 11611430"/>
              <a:gd name="connsiteY65" fmla="*/ 4437883 h 5322895"/>
              <a:gd name="connsiteX66" fmla="*/ 2486087 w 11611430"/>
              <a:gd name="connsiteY66" fmla="*/ 4481499 h 5322895"/>
              <a:gd name="connsiteX67" fmla="*/ 2453375 w 11611430"/>
              <a:gd name="connsiteY67" fmla="*/ 4514210 h 5322895"/>
              <a:gd name="connsiteX68" fmla="*/ 2420664 w 11611430"/>
              <a:gd name="connsiteY68" fmla="*/ 4536017 h 5322895"/>
              <a:gd name="connsiteX69" fmla="*/ 2398856 w 11611430"/>
              <a:gd name="connsiteY69" fmla="*/ 4568729 h 5322895"/>
              <a:gd name="connsiteX70" fmla="*/ 2377048 w 11611430"/>
              <a:gd name="connsiteY70" fmla="*/ 4590537 h 5322895"/>
              <a:gd name="connsiteX71" fmla="*/ 2366144 w 11611430"/>
              <a:gd name="connsiteY71" fmla="*/ 4623249 h 5322895"/>
              <a:gd name="connsiteX72" fmla="*/ 2344336 w 11611430"/>
              <a:gd name="connsiteY72" fmla="*/ 4666865 h 5322895"/>
              <a:gd name="connsiteX73" fmla="*/ 2322528 w 11611430"/>
              <a:gd name="connsiteY73" fmla="*/ 4732288 h 5322895"/>
              <a:gd name="connsiteX74" fmla="*/ 2300721 w 11611430"/>
              <a:gd name="connsiteY74" fmla="*/ 4764999 h 5322895"/>
              <a:gd name="connsiteX75" fmla="*/ 2268010 w 11611430"/>
              <a:gd name="connsiteY75" fmla="*/ 4852231 h 5322895"/>
              <a:gd name="connsiteX76" fmla="*/ 2235297 w 11611430"/>
              <a:gd name="connsiteY76" fmla="*/ 4993981 h 5322895"/>
              <a:gd name="connsiteX77" fmla="*/ 2230567 w 11611430"/>
              <a:gd name="connsiteY77" fmla="*/ 5079209 h 5322895"/>
              <a:gd name="connsiteX78" fmla="*/ 2229538 w 11611430"/>
              <a:gd name="connsiteY78" fmla="*/ 5104344 h 5322895"/>
              <a:gd name="connsiteX79" fmla="*/ 1932621 w 11611430"/>
              <a:gd name="connsiteY79" fmla="*/ 5071374 h 5322895"/>
              <a:gd name="connsiteX80" fmla="*/ 1609634 w 11611430"/>
              <a:gd name="connsiteY80" fmla="*/ 5033891 h 5322895"/>
              <a:gd name="connsiteX81" fmla="*/ 1312435 w 11611430"/>
              <a:gd name="connsiteY81" fmla="*/ 4996408 h 5322895"/>
              <a:gd name="connsiteX82" fmla="*/ 1039799 w 11611430"/>
              <a:gd name="connsiteY82" fmla="*/ 4961027 h 5322895"/>
              <a:gd name="connsiteX83" fmla="*/ 797865 w 11611430"/>
              <a:gd name="connsiteY83" fmla="*/ 4927397 h 5322895"/>
              <a:gd name="connsiteX84" fmla="*/ 579265 w 11611430"/>
              <a:gd name="connsiteY84" fmla="*/ 4895519 h 5322895"/>
              <a:gd name="connsiteX85" fmla="*/ 395052 w 11611430"/>
              <a:gd name="connsiteY85" fmla="*/ 4868896 h 5322895"/>
              <a:gd name="connsiteX86" fmla="*/ 240312 w 11611430"/>
              <a:gd name="connsiteY86" fmla="*/ 4843673 h 5322895"/>
              <a:gd name="connsiteX87" fmla="*/ 27853 w 11611430"/>
              <a:gd name="connsiteY87" fmla="*/ 4807592 h 5322895"/>
              <a:gd name="connsiteX88" fmla="*/ 0 w 11611430"/>
              <a:gd name="connsiteY88" fmla="*/ 4802879 h 5322895"/>
              <a:gd name="connsiteX89" fmla="*/ 0 w 11611430"/>
              <a:gd name="connsiteY89" fmla="*/ 3753332 h 5322895"/>
              <a:gd name="connsiteX90" fmla="*/ 0 w 11611430"/>
              <a:gd name="connsiteY90" fmla="*/ 3571886 h 5322895"/>
              <a:gd name="connsiteX91" fmla="*/ 0 w 11611430"/>
              <a:gd name="connsiteY91" fmla="*/ 471948 h 5322895"/>
              <a:gd name="connsiteX92" fmla="*/ 0 w 11611430"/>
              <a:gd name="connsiteY92"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611430" h="5322895">
                <a:moveTo>
                  <a:pt x="0" y="0"/>
                </a:moveTo>
                <a:lnTo>
                  <a:pt x="11611430" y="0"/>
                </a:lnTo>
                <a:lnTo>
                  <a:pt x="11611430" y="4911695"/>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5514" y="5287726"/>
                </a:lnTo>
                <a:lnTo>
                  <a:pt x="4601441" y="4972173"/>
                </a:lnTo>
                <a:cubicBezTo>
                  <a:pt x="4573183" y="4924429"/>
                  <a:pt x="4553441" y="4869653"/>
                  <a:pt x="4514210" y="4830422"/>
                </a:cubicBezTo>
                <a:cubicBezTo>
                  <a:pt x="4481500" y="4797711"/>
                  <a:pt x="4446637" y="4767016"/>
                  <a:pt x="4416075" y="4732288"/>
                </a:cubicBezTo>
                <a:cubicBezTo>
                  <a:pt x="4366574" y="4676037"/>
                  <a:pt x="4327307" y="4610810"/>
                  <a:pt x="4274324" y="4557826"/>
                </a:cubicBezTo>
                <a:cubicBezTo>
                  <a:pt x="4263420" y="4546922"/>
                  <a:pt x="4251649" y="4536822"/>
                  <a:pt x="4241613" y="4525113"/>
                </a:cubicBezTo>
                <a:cubicBezTo>
                  <a:pt x="4229786" y="4511315"/>
                  <a:pt x="4220536" y="4495459"/>
                  <a:pt x="4208901" y="4481499"/>
                </a:cubicBezTo>
                <a:cubicBezTo>
                  <a:pt x="4192618" y="4461959"/>
                  <a:pt x="4176792" y="4450689"/>
                  <a:pt x="4154382" y="4437883"/>
                </a:cubicBezTo>
                <a:cubicBezTo>
                  <a:pt x="4140269" y="4429818"/>
                  <a:pt x="4124878" y="4424139"/>
                  <a:pt x="4110766" y="4416075"/>
                </a:cubicBezTo>
                <a:cubicBezTo>
                  <a:pt x="4099388" y="4409573"/>
                  <a:pt x="4088718" y="4401884"/>
                  <a:pt x="4078054" y="4394267"/>
                </a:cubicBezTo>
                <a:cubicBezTo>
                  <a:pt x="4063266" y="4383705"/>
                  <a:pt x="4050217" y="4370572"/>
                  <a:pt x="4034439" y="4361556"/>
                </a:cubicBezTo>
                <a:cubicBezTo>
                  <a:pt x="4023246" y="4355160"/>
                  <a:pt x="3966283" y="4341382"/>
                  <a:pt x="3958111" y="4339747"/>
                </a:cubicBezTo>
                <a:cubicBezTo>
                  <a:pt x="3936432" y="4335411"/>
                  <a:pt x="3914626" y="4331587"/>
                  <a:pt x="3892688" y="4328844"/>
                </a:cubicBezTo>
                <a:cubicBezTo>
                  <a:pt x="3823740" y="4320226"/>
                  <a:pt x="3782100" y="4321230"/>
                  <a:pt x="3718226" y="4307036"/>
                </a:cubicBezTo>
                <a:cubicBezTo>
                  <a:pt x="3696418" y="4302190"/>
                  <a:pt x="3658568" y="4285437"/>
                  <a:pt x="3641899" y="4274324"/>
                </a:cubicBezTo>
                <a:cubicBezTo>
                  <a:pt x="3633345" y="4268622"/>
                  <a:pt x="3629017" y="4257617"/>
                  <a:pt x="3620091" y="4252517"/>
                </a:cubicBezTo>
                <a:cubicBezTo>
                  <a:pt x="3603097" y="4242806"/>
                  <a:pt x="3583967" y="4237398"/>
                  <a:pt x="3565572" y="4230709"/>
                </a:cubicBezTo>
                <a:cubicBezTo>
                  <a:pt x="3543968" y="4222853"/>
                  <a:pt x="3500148" y="4208901"/>
                  <a:pt x="3500148" y="4208901"/>
                </a:cubicBezTo>
                <a:cubicBezTo>
                  <a:pt x="3475771" y="4184523"/>
                  <a:pt x="3478341" y="4197373"/>
                  <a:pt x="3478341" y="4176190"/>
                </a:cubicBezTo>
                <a:lnTo>
                  <a:pt x="3543764" y="4132574"/>
                </a:lnTo>
                <a:cubicBezTo>
                  <a:pt x="3511052" y="4128939"/>
                  <a:pt x="3478542" y="4121670"/>
                  <a:pt x="3445629" y="4121670"/>
                </a:cubicBezTo>
                <a:cubicBezTo>
                  <a:pt x="3427096" y="4121670"/>
                  <a:pt x="3409168" y="4128407"/>
                  <a:pt x="3391109" y="4132574"/>
                </a:cubicBezTo>
                <a:cubicBezTo>
                  <a:pt x="3361904" y="4139313"/>
                  <a:pt x="3332955" y="4147112"/>
                  <a:pt x="3303878" y="4154381"/>
                </a:cubicBezTo>
                <a:cubicBezTo>
                  <a:pt x="3289340" y="4158016"/>
                  <a:pt x="3274480" y="4160547"/>
                  <a:pt x="3260263" y="4165285"/>
                </a:cubicBezTo>
                <a:lnTo>
                  <a:pt x="3194839" y="4187093"/>
                </a:lnTo>
                <a:cubicBezTo>
                  <a:pt x="3183935" y="4190728"/>
                  <a:pt x="3173278" y="4195209"/>
                  <a:pt x="3162128" y="4197997"/>
                </a:cubicBezTo>
                <a:cubicBezTo>
                  <a:pt x="3096214" y="4214476"/>
                  <a:pt x="3132724" y="4204163"/>
                  <a:pt x="3053089" y="4230709"/>
                </a:cubicBezTo>
                <a:lnTo>
                  <a:pt x="2987666" y="4252517"/>
                </a:lnTo>
                <a:cubicBezTo>
                  <a:pt x="2976762" y="4256151"/>
                  <a:pt x="2966105" y="4260632"/>
                  <a:pt x="2954954" y="4263420"/>
                </a:cubicBezTo>
                <a:cubicBezTo>
                  <a:pt x="2925877" y="4270689"/>
                  <a:pt x="2896157" y="4275751"/>
                  <a:pt x="2867723" y="4285228"/>
                </a:cubicBezTo>
                <a:lnTo>
                  <a:pt x="2802300" y="4307036"/>
                </a:lnTo>
                <a:cubicBezTo>
                  <a:pt x="2795031" y="4314305"/>
                  <a:pt x="2789687" y="4324247"/>
                  <a:pt x="2780492" y="4328844"/>
                </a:cubicBezTo>
                <a:cubicBezTo>
                  <a:pt x="2759931" y="4339124"/>
                  <a:pt x="2736876" y="4343382"/>
                  <a:pt x="2715069" y="4350652"/>
                </a:cubicBezTo>
                <a:lnTo>
                  <a:pt x="2682357" y="4361556"/>
                </a:lnTo>
                <a:lnTo>
                  <a:pt x="2649646" y="4372459"/>
                </a:lnTo>
                <a:lnTo>
                  <a:pt x="2616933" y="4383363"/>
                </a:lnTo>
                <a:cubicBezTo>
                  <a:pt x="2609664" y="4390632"/>
                  <a:pt x="2603941" y="4399883"/>
                  <a:pt x="2595126" y="4405171"/>
                </a:cubicBezTo>
                <a:cubicBezTo>
                  <a:pt x="2530624" y="4443872"/>
                  <a:pt x="2594048" y="4382729"/>
                  <a:pt x="2529703" y="4437883"/>
                </a:cubicBezTo>
                <a:cubicBezTo>
                  <a:pt x="2514092" y="4451263"/>
                  <a:pt x="2500625" y="4466960"/>
                  <a:pt x="2486087" y="4481499"/>
                </a:cubicBezTo>
                <a:cubicBezTo>
                  <a:pt x="2475183" y="4492403"/>
                  <a:pt x="2466206" y="4505657"/>
                  <a:pt x="2453375" y="4514210"/>
                </a:cubicBezTo>
                <a:lnTo>
                  <a:pt x="2420664" y="4536017"/>
                </a:lnTo>
                <a:cubicBezTo>
                  <a:pt x="2413395" y="4546922"/>
                  <a:pt x="2407042" y="4558496"/>
                  <a:pt x="2398856" y="4568729"/>
                </a:cubicBezTo>
                <a:cubicBezTo>
                  <a:pt x="2392434" y="4576756"/>
                  <a:pt x="2382337" y="4581722"/>
                  <a:pt x="2377048" y="4590537"/>
                </a:cubicBezTo>
                <a:cubicBezTo>
                  <a:pt x="2371134" y="4600393"/>
                  <a:pt x="2370672" y="4612684"/>
                  <a:pt x="2366144" y="4623249"/>
                </a:cubicBezTo>
                <a:cubicBezTo>
                  <a:pt x="2359741" y="4638189"/>
                  <a:pt x="2350374" y="4651772"/>
                  <a:pt x="2344336" y="4666865"/>
                </a:cubicBezTo>
                <a:cubicBezTo>
                  <a:pt x="2335799" y="4688208"/>
                  <a:pt x="2335280" y="4713161"/>
                  <a:pt x="2322528" y="4732288"/>
                </a:cubicBezTo>
                <a:cubicBezTo>
                  <a:pt x="2315259" y="4743192"/>
                  <a:pt x="2306582" y="4753278"/>
                  <a:pt x="2300721" y="4764999"/>
                </a:cubicBezTo>
                <a:cubicBezTo>
                  <a:pt x="2296862" y="4772717"/>
                  <a:pt x="2272055" y="4834699"/>
                  <a:pt x="2268010" y="4852231"/>
                </a:cubicBezTo>
                <a:cubicBezTo>
                  <a:pt x="2231919" y="5008621"/>
                  <a:pt x="2261653" y="4914917"/>
                  <a:pt x="2235297" y="4993981"/>
                </a:cubicBezTo>
                <a:cubicBezTo>
                  <a:pt x="2233101" y="5029118"/>
                  <a:pt x="2231590" y="5057039"/>
                  <a:pt x="2230567" y="5079209"/>
                </a:cubicBezTo>
                <a:lnTo>
                  <a:pt x="2229538" y="5104344"/>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p:spPr>
      </p:pic>
      <p:sp>
        <p:nvSpPr>
          <p:cNvPr id="2" name="Title 1">
            <a:extLst>
              <a:ext uri="{FF2B5EF4-FFF2-40B4-BE49-F238E27FC236}">
                <a16:creationId xmlns:a16="http://schemas.microsoft.com/office/drawing/2014/main" id="{6D945A3E-2AD0-014D-A233-44C32EB1AE1C}"/>
              </a:ext>
            </a:extLst>
          </p:cNvPr>
          <p:cNvSpPr>
            <a:spLocks noGrp="1"/>
          </p:cNvSpPr>
          <p:nvPr>
            <p:ph type="ctrTitle"/>
          </p:nvPr>
        </p:nvSpPr>
        <p:spPr>
          <a:xfrm>
            <a:off x="1871209" y="792337"/>
            <a:ext cx="8449582" cy="2421464"/>
          </a:xfrm>
        </p:spPr>
        <p:txBody>
          <a:bodyPr>
            <a:normAutofit/>
          </a:bodyPr>
          <a:lstStyle/>
          <a:p>
            <a:pPr algn="ctr"/>
            <a:r>
              <a:rPr lang="en-US" dirty="0"/>
              <a:t>What do you know about Native American Boarding Schools? </a:t>
            </a:r>
            <a:endParaRPr lang="en-US"/>
          </a:p>
        </p:txBody>
      </p:sp>
      <p:sp>
        <p:nvSpPr>
          <p:cNvPr id="5" name="Subtitle 4">
            <a:extLst>
              <a:ext uri="{FF2B5EF4-FFF2-40B4-BE49-F238E27FC236}">
                <a16:creationId xmlns:a16="http://schemas.microsoft.com/office/drawing/2014/main" id="{0C3181E5-AB7D-4E42-8D01-BCFA2D2D5ECB}"/>
              </a:ext>
            </a:extLst>
          </p:cNvPr>
          <p:cNvSpPr>
            <a:spLocks noGrp="1"/>
          </p:cNvSpPr>
          <p:nvPr>
            <p:ph type="subTitle" idx="1"/>
          </p:nvPr>
        </p:nvSpPr>
        <p:spPr>
          <a:xfrm>
            <a:off x="2497137" y="3538174"/>
            <a:ext cx="7197726" cy="1405467"/>
          </a:xfrm>
        </p:spPr>
        <p:txBody>
          <a:bodyPr>
            <a:normAutofit/>
          </a:bodyPr>
          <a:lstStyle/>
          <a:p>
            <a:pPr algn="ctr"/>
            <a:endParaRPr lang="en-US"/>
          </a:p>
        </p:txBody>
      </p:sp>
    </p:spTree>
    <p:extLst>
      <p:ext uri="{BB962C8B-B14F-4D97-AF65-F5344CB8AC3E}">
        <p14:creationId xmlns:p14="http://schemas.microsoft.com/office/powerpoint/2010/main" val="314372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9C53-CB02-114E-89BC-A17CE12A4ECD}"/>
              </a:ext>
            </a:extLst>
          </p:cNvPr>
          <p:cNvSpPr>
            <a:spLocks noGrp="1"/>
          </p:cNvSpPr>
          <p:nvPr>
            <p:ph type="title"/>
          </p:nvPr>
        </p:nvSpPr>
        <p:spPr>
          <a:xfrm>
            <a:off x="8137269" y="1985963"/>
            <a:ext cx="3706762" cy="1108586"/>
          </a:xfrm>
        </p:spPr>
        <p:txBody>
          <a:bodyPr>
            <a:normAutofit fontScale="90000"/>
          </a:bodyPr>
          <a:lstStyle/>
          <a:p>
            <a:pPr>
              <a:lnSpc>
                <a:spcPct val="90000"/>
              </a:lnSpc>
            </a:pPr>
            <a:r>
              <a:rPr lang="en-US" sz="3100" dirty="0"/>
              <a:t>Anticipation Guide-Native American Boarding Schools</a:t>
            </a:r>
          </a:p>
        </p:txBody>
      </p:sp>
      <p:pic>
        <p:nvPicPr>
          <p:cNvPr id="4" name="Picture 3">
            <a:extLst>
              <a:ext uri="{FF2B5EF4-FFF2-40B4-BE49-F238E27FC236}">
                <a16:creationId xmlns:a16="http://schemas.microsoft.com/office/drawing/2014/main" id="{DCE1DFE3-13E9-DC46-AD3C-CB2AAB810538}"/>
              </a:ext>
            </a:extLst>
          </p:cNvPr>
          <p:cNvPicPr>
            <a:picLocks noChangeAspect="1"/>
          </p:cNvPicPr>
          <p:nvPr/>
        </p:nvPicPr>
        <p:blipFill>
          <a:blip r:embed="rId3"/>
          <a:stretch>
            <a:fillRect/>
          </a:stretch>
        </p:blipFill>
        <p:spPr>
          <a:xfrm>
            <a:off x="643464" y="1347033"/>
            <a:ext cx="6897878" cy="417321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39816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4" name="Picture 3">
            <a:extLst>
              <a:ext uri="{FF2B5EF4-FFF2-40B4-BE49-F238E27FC236}">
                <a16:creationId xmlns:a16="http://schemas.microsoft.com/office/drawing/2014/main" id="{02E9E897-C297-7549-8478-58818524209D}"/>
              </a:ext>
            </a:extLst>
          </p:cNvPr>
          <p:cNvPicPr>
            <a:picLocks noChangeAspect="1"/>
          </p:cNvPicPr>
          <p:nvPr/>
        </p:nvPicPr>
        <p:blipFill rotWithShape="1">
          <a:blip r:embed="rId4"/>
          <a:srcRect r="-2" b="1571"/>
          <a:stretch/>
        </p:blipFill>
        <p:spPr>
          <a:xfrm>
            <a:off x="20" y="975"/>
            <a:ext cx="7552924" cy="6858000"/>
          </a:xfrm>
          <a:prstGeom prst="rect">
            <a:avLst/>
          </a:prstGeom>
        </p:spPr>
      </p:pic>
      <p:pic>
        <p:nvPicPr>
          <p:cNvPr id="15" name="Picture 14">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7">
            <a:extLst>
              <a:ext uri="{FF2B5EF4-FFF2-40B4-BE49-F238E27FC236}">
                <a16:creationId xmlns:a16="http://schemas.microsoft.com/office/drawing/2014/main" id="{08E9D97E-0D39-0C45-84E0-FAA641C01123}"/>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r>
              <a:rPr lang="en-US" sz="4800"/>
              <a:t>Area of PA</a:t>
            </a:r>
          </a:p>
        </p:txBody>
      </p:sp>
    </p:spTree>
    <p:extLst>
      <p:ext uri="{BB962C8B-B14F-4D97-AF65-F5344CB8AC3E}">
        <p14:creationId xmlns:p14="http://schemas.microsoft.com/office/powerpoint/2010/main" val="61143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819C-8B6D-F547-AEA3-7045B7385326}"/>
              </a:ext>
            </a:extLst>
          </p:cNvPr>
          <p:cNvSpPr>
            <a:spLocks noGrp="1"/>
          </p:cNvSpPr>
          <p:nvPr>
            <p:ph type="title"/>
          </p:nvPr>
        </p:nvSpPr>
        <p:spPr/>
        <p:txBody>
          <a:bodyPr/>
          <a:lstStyle/>
          <a:p>
            <a:r>
              <a:rPr lang="en-US" dirty="0"/>
              <a:t>“Kill the Indian, Save the Man.” </a:t>
            </a:r>
          </a:p>
        </p:txBody>
      </p:sp>
      <p:sp>
        <p:nvSpPr>
          <p:cNvPr id="3" name="Text Placeholder 2">
            <a:extLst>
              <a:ext uri="{FF2B5EF4-FFF2-40B4-BE49-F238E27FC236}">
                <a16:creationId xmlns:a16="http://schemas.microsoft.com/office/drawing/2014/main" id="{B9E6A307-13CC-B041-AB32-E852ED46433E}"/>
              </a:ext>
            </a:extLst>
          </p:cNvPr>
          <p:cNvSpPr>
            <a:spLocks noGrp="1"/>
          </p:cNvSpPr>
          <p:nvPr>
            <p:ph type="body" sz="quarter" idx="13"/>
          </p:nvPr>
        </p:nvSpPr>
        <p:spPr/>
        <p:txBody>
          <a:bodyPr>
            <a:normAutofit/>
          </a:bodyPr>
          <a:lstStyle/>
          <a:p>
            <a:r>
              <a:rPr lang="en-US" dirty="0"/>
              <a:t>Civil War veteran Lt. Col. Richard Henry Pratt</a:t>
            </a:r>
          </a:p>
        </p:txBody>
      </p:sp>
      <p:sp>
        <p:nvSpPr>
          <p:cNvPr id="4" name="Text Placeholder 3">
            <a:extLst>
              <a:ext uri="{FF2B5EF4-FFF2-40B4-BE49-F238E27FC236}">
                <a16:creationId xmlns:a16="http://schemas.microsoft.com/office/drawing/2014/main" id="{0DFC2D2F-66C0-3947-87C2-C53AD9F4BE9E}"/>
              </a:ext>
            </a:extLst>
          </p:cNvPr>
          <p:cNvSpPr>
            <a:spLocks noGrp="1"/>
          </p:cNvSpPr>
          <p:nvPr>
            <p:ph type="body" idx="1"/>
          </p:nvPr>
        </p:nvSpPr>
        <p:spPr>
          <a:xfrm>
            <a:off x="687465" y="4184375"/>
            <a:ext cx="10152367" cy="2206486"/>
          </a:xfrm>
        </p:spPr>
        <p:txBody>
          <a:bodyPr>
            <a:normAutofit fontScale="85000" lnSpcReduction="20000"/>
          </a:bodyPr>
          <a:lstStyle/>
          <a:p>
            <a:r>
              <a:rPr lang="en-US" dirty="0"/>
              <a:t>Opened in 1879 in Pennsylvania, the Carlisle Indian Industrial School was the first government-run boarding school for Native Americans. Civil War veteran Lt. Col. Richard Henry Pratt spearheaded the effort to create an off-reservation boarding school with the goal of forced assimilation. The Army transferred Carlisle Barracks, a military post not in regular use, to the Bureau of Indian Affairs for use as a boarding school.</a:t>
            </a:r>
          </a:p>
          <a:p>
            <a:r>
              <a:rPr lang="en-US" dirty="0"/>
              <a:t>Students were forced to cut their hair, change their names, stop speaking their Native languages, convert to Christianity, and endure harsh discipline including corporal punishment and solitary confinement. This approach was ultimately used by hundreds of other Native American boarding schools, some operated by the government and many more operated by churches. </a:t>
            </a:r>
          </a:p>
          <a:p>
            <a:endParaRPr lang="en-US" dirty="0"/>
          </a:p>
        </p:txBody>
      </p:sp>
    </p:spTree>
    <p:extLst>
      <p:ext uri="{BB962C8B-B14F-4D97-AF65-F5344CB8AC3E}">
        <p14:creationId xmlns:p14="http://schemas.microsoft.com/office/powerpoint/2010/main" val="117799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4836-17D7-D347-8DA6-159DCE7337F3}"/>
              </a:ext>
            </a:extLst>
          </p:cNvPr>
          <p:cNvSpPr>
            <a:spLocks noGrp="1"/>
          </p:cNvSpPr>
          <p:nvPr>
            <p:ph type="title"/>
          </p:nvPr>
        </p:nvSpPr>
        <p:spPr/>
        <p:txBody>
          <a:bodyPr/>
          <a:lstStyle/>
          <a:p>
            <a:r>
              <a:rPr lang="en-US" dirty="0"/>
              <a:t>Native American Boarding Schools</a:t>
            </a:r>
          </a:p>
        </p:txBody>
      </p:sp>
      <p:sp>
        <p:nvSpPr>
          <p:cNvPr id="3" name="Content Placeholder 2">
            <a:extLst>
              <a:ext uri="{FF2B5EF4-FFF2-40B4-BE49-F238E27FC236}">
                <a16:creationId xmlns:a16="http://schemas.microsoft.com/office/drawing/2014/main" id="{22F93B55-5545-9946-B650-C3C49EFB2757}"/>
              </a:ext>
            </a:extLst>
          </p:cNvPr>
          <p:cNvSpPr>
            <a:spLocks noGrp="1"/>
          </p:cNvSpPr>
          <p:nvPr>
            <p:ph idx="1"/>
          </p:nvPr>
        </p:nvSpPr>
        <p:spPr/>
        <p:txBody>
          <a:bodyPr/>
          <a:lstStyle/>
          <a:p>
            <a:r>
              <a:rPr lang="en-US" b="1" dirty="0"/>
              <a:t>Native American boarding schools</a:t>
            </a:r>
            <a:r>
              <a:rPr lang="en-US" dirty="0"/>
              <a:t>, also known as </a:t>
            </a:r>
            <a:r>
              <a:rPr lang="en-US" b="1" dirty="0"/>
              <a:t>Indian Residential Schools</a:t>
            </a:r>
            <a:r>
              <a:rPr lang="en-US" dirty="0"/>
              <a:t>, were established in the United States during the late 19th and mid 20th centuries with a primary objective of </a:t>
            </a:r>
            <a:r>
              <a:rPr lang="en-US" dirty="0">
                <a:hlinkClick r:id="rId2" tooltip="Cultural assimilation of Native Americans"/>
              </a:rPr>
              <a:t>assimilating</a:t>
            </a:r>
            <a:r>
              <a:rPr lang="en-US" dirty="0"/>
              <a:t> </a:t>
            </a:r>
            <a:r>
              <a:rPr lang="en-US" dirty="0">
                <a:hlinkClick r:id="rId3" tooltip="Native Americans in the United States"/>
              </a:rPr>
              <a:t>Native American</a:t>
            </a:r>
            <a:r>
              <a:rPr lang="en-US" dirty="0"/>
              <a:t> children and youth into </a:t>
            </a:r>
            <a:r>
              <a:rPr lang="en-US" dirty="0">
                <a:hlinkClick r:id="rId4" tooltip="European Americans"/>
              </a:rPr>
              <a:t>Euro-American</a:t>
            </a:r>
            <a:r>
              <a:rPr lang="en-US" dirty="0"/>
              <a:t> culture, while at the same time providing a basic education in Euro-American subject matters. These </a:t>
            </a:r>
            <a:r>
              <a:rPr lang="en-US" dirty="0">
                <a:hlinkClick r:id="rId5" tooltip="Boarding school"/>
              </a:rPr>
              <a:t>boarding schools</a:t>
            </a:r>
            <a:r>
              <a:rPr lang="en-US" dirty="0"/>
              <a:t> were first established by </a:t>
            </a:r>
            <a:r>
              <a:rPr lang="en-US" dirty="0">
                <a:hlinkClick r:id="rId6" tooltip="Christianity"/>
              </a:rPr>
              <a:t>Christian</a:t>
            </a:r>
            <a:r>
              <a:rPr lang="en-US" dirty="0"/>
              <a:t> </a:t>
            </a:r>
            <a:r>
              <a:rPr lang="en-US" dirty="0">
                <a:hlinkClick r:id="rId7" tooltip="Missionaries"/>
              </a:rPr>
              <a:t>missionaries</a:t>
            </a:r>
            <a:r>
              <a:rPr lang="en-US" dirty="0"/>
              <a:t> of various </a:t>
            </a:r>
            <a:r>
              <a:rPr lang="en-US" dirty="0">
                <a:hlinkClick r:id="rId8" tooltip="Christian denomination"/>
              </a:rPr>
              <a:t>denominations</a:t>
            </a:r>
            <a:r>
              <a:rPr lang="en-US" dirty="0"/>
              <a:t>, who often started schools on </a:t>
            </a:r>
            <a:r>
              <a:rPr lang="en-US" dirty="0">
                <a:hlinkClick r:id="rId9" tooltip="Indian reservation"/>
              </a:rPr>
              <a:t>reservations</a:t>
            </a:r>
            <a:r>
              <a:rPr lang="en-US" dirty="0"/>
              <a:t>, especially in the lightly populated areas of the </a:t>
            </a:r>
            <a:r>
              <a:rPr lang="en-US" dirty="0">
                <a:hlinkClick r:id="rId10" tooltip="Western United States"/>
              </a:rPr>
              <a:t>West</a:t>
            </a:r>
            <a:r>
              <a:rPr lang="en-US" dirty="0"/>
              <a:t>. The government paid religious orders to provide basic education to Native American children on reservations in the late 19th and early 20th centuries, with the last residential schools closing as late as 1973. The </a:t>
            </a:r>
            <a:r>
              <a:rPr lang="en-US" dirty="0">
                <a:hlinkClick r:id="rId11" tooltip="Bureau of Indian Affairs"/>
              </a:rPr>
              <a:t>Bureau of Indian Affairs</a:t>
            </a:r>
            <a:r>
              <a:rPr lang="en-US" dirty="0"/>
              <a:t> (BIA) founded additional boarding schools based on the assimilation model of the off-reservation </a:t>
            </a:r>
            <a:r>
              <a:rPr lang="en-US" dirty="0">
                <a:hlinkClick r:id="rId12" tooltip="Carlisle Indian Industrial School"/>
              </a:rPr>
              <a:t>Carlisle Indian Industrial School</a:t>
            </a:r>
            <a:r>
              <a:rPr lang="en-US" dirty="0"/>
              <a:t>. </a:t>
            </a:r>
          </a:p>
          <a:p>
            <a:endParaRPr lang="en-US" dirty="0"/>
          </a:p>
        </p:txBody>
      </p:sp>
    </p:spTree>
    <p:extLst>
      <p:ext uri="{BB962C8B-B14F-4D97-AF65-F5344CB8AC3E}">
        <p14:creationId xmlns:p14="http://schemas.microsoft.com/office/powerpoint/2010/main" val="8029461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13</TotalTime>
  <Words>1667</Words>
  <Application>Microsoft Macintosh PowerPoint</Application>
  <PresentationFormat>Widescreen</PresentationFormat>
  <Paragraphs>97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Celestial</vt:lpstr>
      <vt:lpstr>A Complex History: Native American Boarding Schools and Football </vt:lpstr>
      <vt:lpstr>Text Sets</vt:lpstr>
      <vt:lpstr>Text Sets—Where to Start? </vt:lpstr>
      <vt:lpstr>Native American Boarding Schools </vt:lpstr>
      <vt:lpstr>What do you know about Native American Boarding Schools? </vt:lpstr>
      <vt:lpstr>Anticipation Guide-Native American Boarding Schools</vt:lpstr>
      <vt:lpstr>Area of PA</vt:lpstr>
      <vt:lpstr>“Kill the Indian, Save the Man.” </vt:lpstr>
      <vt:lpstr>Native American Boarding Schools</vt:lpstr>
      <vt:lpstr>Native American Boarding Schools</vt:lpstr>
      <vt:lpstr>About Carlisle </vt:lpstr>
      <vt:lpstr>About Carlisle</vt:lpstr>
      <vt:lpstr>830L good for grades 3-5</vt:lpstr>
      <vt:lpstr>Character Quotes</vt:lpstr>
      <vt:lpstr>Additional sources</vt:lpstr>
      <vt:lpstr>Students relaxing on The Lawn at Carlisle  Picture taken between  1901 and 1903 </vt:lpstr>
      <vt:lpstr>Before and After</vt:lpstr>
      <vt:lpstr>See think Wonder Strategy with Images</vt:lpstr>
      <vt:lpstr>Carlisle Indian School Project</vt:lpstr>
      <vt:lpstr>Additional Sources </vt:lpstr>
      <vt:lpstr>Carlisle Football Team</vt:lpstr>
      <vt:lpstr>Jim Thorpe</vt:lpstr>
      <vt:lpstr>PowerPoint Presentation</vt:lpstr>
      <vt:lpstr>Color-Symbol-Image Strategy</vt:lpstr>
      <vt:lpstr>Jim Thorpe as a Student</vt:lpstr>
      <vt:lpstr>In-Character Chat  </vt:lpstr>
      <vt:lpstr>Jim Thorpe: Athlete </vt:lpstr>
      <vt:lpstr>Carlisle Football Team</vt:lpstr>
      <vt:lpstr>PowerPoint Presentation</vt:lpstr>
      <vt:lpstr>Ready Made Lesson Plan from the Library of Congress</vt:lpstr>
      <vt:lpstr>More Ready Made 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Complex History: Native American Boarding Schools and Football </dc:title>
  <dc:creator>Lemley, Stephanie</dc:creator>
  <cp:lastModifiedBy>Miller, Nicole</cp:lastModifiedBy>
  <cp:revision>3</cp:revision>
  <dcterms:created xsi:type="dcterms:W3CDTF">2020-10-24T15:24:20Z</dcterms:created>
  <dcterms:modified xsi:type="dcterms:W3CDTF">2020-10-24T17:48:29Z</dcterms:modified>
</cp:coreProperties>
</file>