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1" r:id="rId3"/>
    <p:sldId id="282" r:id="rId4"/>
    <p:sldId id="309" r:id="rId5"/>
    <p:sldId id="298" r:id="rId6"/>
    <p:sldId id="288" r:id="rId7"/>
    <p:sldId id="289" r:id="rId8"/>
    <p:sldId id="310" r:id="rId9"/>
    <p:sldId id="311" r:id="rId10"/>
    <p:sldId id="312" r:id="rId11"/>
    <p:sldId id="292" r:id="rId12"/>
    <p:sldId id="313" r:id="rId13"/>
    <p:sldId id="294" r:id="rId14"/>
    <p:sldId id="314" r:id="rId15"/>
    <p:sldId id="317" r:id="rId16"/>
    <p:sldId id="315" r:id="rId17"/>
    <p:sldId id="316" r:id="rId18"/>
    <p:sldId id="304" r:id="rId19"/>
    <p:sldId id="305" r:id="rId20"/>
    <p:sldId id="306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F3662-096A-4E46-9F85-3EF596D30F8D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1B3EA-F046-4270-A6FE-FF974BAA4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96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E5C12-6613-4042-8294-CBA2DD13CA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4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61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8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4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2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9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0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9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86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7363C-16DE-4400-A5B5-0D006F33D658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717F2-8EAB-479C-954B-2A1D42115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4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676401"/>
            <a:ext cx="7772400" cy="1924050"/>
          </a:xfrm>
        </p:spPr>
        <p:txBody>
          <a:bodyPr>
            <a:noAutofit/>
          </a:bodyPr>
          <a:lstStyle/>
          <a:p>
            <a:r>
              <a:rPr lang="en-US" sz="4800" dirty="0"/>
              <a:t>Taking Prisoners, not names: a sample of the </a:t>
            </a:r>
            <a:r>
              <a:rPr lang="en-US" sz="4800" dirty="0" err="1"/>
              <a:t>Meso</a:t>
            </a:r>
            <a:r>
              <a:rPr lang="en-US" sz="4800" dirty="0"/>
              <a:t>-American Empires.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Awesome civilizations that Columbus never saw, and what we know about them.</a:t>
            </a:r>
          </a:p>
        </p:txBody>
      </p:sp>
    </p:spTree>
    <p:extLst>
      <p:ext uri="{BB962C8B-B14F-4D97-AF65-F5344CB8AC3E}">
        <p14:creationId xmlns:p14="http://schemas.microsoft.com/office/powerpoint/2010/main" val="190841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BF74-FCEF-4D3E-AC5C-32ED67D2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Teotihuacán 150 B.C.E.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187A-DDFD-48D2-9089-433D742EA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9050" cy="4667250"/>
          </a:xfrm>
        </p:spPr>
        <p:txBody>
          <a:bodyPr/>
          <a:lstStyle/>
          <a:p>
            <a:r>
              <a:rPr lang="en-US" dirty="0"/>
              <a:t>150 B.C.E.-650 C.E.</a:t>
            </a:r>
          </a:p>
          <a:p>
            <a:r>
              <a:rPr lang="en-US" dirty="0"/>
              <a:t>Like “European” city</a:t>
            </a:r>
          </a:p>
          <a:p>
            <a:pPr lvl="1"/>
            <a:r>
              <a:rPr lang="en-US" dirty="0"/>
              <a:t>Markets, plazas, temples, palaces, apartment complexes, waterways, drainage systems</a:t>
            </a:r>
          </a:p>
          <a:p>
            <a:pPr lvl="1"/>
            <a:r>
              <a:rPr lang="en-US" dirty="0"/>
              <a:t>Major street “Street of the Dead”</a:t>
            </a:r>
          </a:p>
          <a:p>
            <a:r>
              <a:rPr lang="en-US" dirty="0"/>
              <a:t>Murals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DA855-9DA5-431C-ADE7-3B3F0BC0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411" y="1690688"/>
            <a:ext cx="7306631" cy="421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91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8"/>
            <a:ext cx="12192000" cy="7029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353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BF74-FCEF-4D3E-AC5C-32ED67D2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Teotihuacán 150 B.C.E.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187A-DDFD-48D2-9089-433D742EA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829050" cy="5032375"/>
          </a:xfrm>
        </p:spPr>
        <p:txBody>
          <a:bodyPr/>
          <a:lstStyle/>
          <a:p>
            <a:r>
              <a:rPr lang="en-US" dirty="0"/>
              <a:t>150 B.C.E.-650 C.E.</a:t>
            </a:r>
          </a:p>
          <a:p>
            <a:r>
              <a:rPr lang="en-US" dirty="0"/>
              <a:t>Like “European” city</a:t>
            </a:r>
          </a:p>
          <a:p>
            <a:pPr lvl="1"/>
            <a:r>
              <a:rPr lang="en-US" dirty="0"/>
              <a:t>Markets, plazas, temples, palaces, apartment complexes, waterways, drainage systems</a:t>
            </a:r>
          </a:p>
          <a:p>
            <a:pPr lvl="1"/>
            <a:r>
              <a:rPr lang="en-US" dirty="0"/>
              <a:t>Major street “Street of the Dead”</a:t>
            </a:r>
          </a:p>
          <a:p>
            <a:r>
              <a:rPr lang="en-US" dirty="0"/>
              <a:t>Murals</a:t>
            </a:r>
          </a:p>
          <a:p>
            <a:r>
              <a:rPr lang="en-US" dirty="0"/>
              <a:t>Writing (can’t read)</a:t>
            </a:r>
          </a:p>
          <a:p>
            <a:r>
              <a:rPr lang="en-US" dirty="0"/>
              <a:t>Feathered Serpent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24481-0E94-4DCF-B928-DB9BDD878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124" y="1690688"/>
            <a:ext cx="6518350" cy="42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74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97" y="609600"/>
            <a:ext cx="8988051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2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46EF-F535-44CA-8196-B3D3494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Andes Mountains Civilizations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6FD2A-10E5-4ADC-B659-CD8E17CE6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38425" cy="4351338"/>
          </a:xfrm>
        </p:spPr>
        <p:txBody>
          <a:bodyPr/>
          <a:lstStyle/>
          <a:p>
            <a:r>
              <a:rPr lang="en-US" sz="2800" dirty="0"/>
              <a:t>Norte Chico</a:t>
            </a:r>
          </a:p>
          <a:p>
            <a:pPr lvl="1"/>
            <a:r>
              <a:rPr lang="en-US" dirty="0"/>
              <a:t>3000 B.C.E.</a:t>
            </a:r>
          </a:p>
          <a:p>
            <a:pPr lvl="1"/>
            <a:r>
              <a:rPr lang="en-US" dirty="0"/>
              <a:t>No city walls</a:t>
            </a:r>
          </a:p>
          <a:p>
            <a:pPr lvl="1"/>
            <a:r>
              <a:rPr lang="en-US" dirty="0"/>
              <a:t>Quipu</a:t>
            </a:r>
          </a:p>
          <a:p>
            <a:r>
              <a:rPr lang="en-US" sz="2800" dirty="0"/>
              <a:t>Moche Civilization</a:t>
            </a:r>
          </a:p>
          <a:p>
            <a:pPr lvl="1"/>
            <a:r>
              <a:rPr lang="en-US" dirty="0"/>
              <a:t>200 B.C.E. – 800 C.E.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214A2-3FB7-412D-94EA-178443050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55" b="5324"/>
          <a:stretch/>
        </p:blipFill>
        <p:spPr>
          <a:xfrm>
            <a:off x="6936527" y="1288256"/>
            <a:ext cx="5176946" cy="5426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50883-0585-4578-814F-4757164D4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427" y="1690688"/>
            <a:ext cx="3084441" cy="442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20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46EF-F535-44CA-8196-B3D3494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Andes Mountains Civilizations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6FD2A-10E5-4ADC-B659-CD8E17CE6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638425" cy="4351338"/>
          </a:xfrm>
        </p:spPr>
        <p:txBody>
          <a:bodyPr/>
          <a:lstStyle/>
          <a:p>
            <a:r>
              <a:rPr lang="en-US" sz="2800" dirty="0"/>
              <a:t>Norte Chico</a:t>
            </a:r>
          </a:p>
          <a:p>
            <a:pPr lvl="1"/>
            <a:r>
              <a:rPr lang="en-US" dirty="0"/>
              <a:t>3000 B.C.E.</a:t>
            </a:r>
          </a:p>
          <a:p>
            <a:pPr lvl="1"/>
            <a:r>
              <a:rPr lang="en-US" dirty="0"/>
              <a:t>No city walls</a:t>
            </a:r>
          </a:p>
          <a:p>
            <a:pPr lvl="1"/>
            <a:r>
              <a:rPr lang="en-US" dirty="0"/>
              <a:t>Quipu</a:t>
            </a:r>
          </a:p>
          <a:p>
            <a:r>
              <a:rPr lang="en-US" sz="2800" dirty="0"/>
              <a:t>Moche Civilization</a:t>
            </a:r>
          </a:p>
          <a:p>
            <a:pPr lvl="1"/>
            <a:r>
              <a:rPr lang="en-US" dirty="0"/>
              <a:t>200 B.C.E. – 800 C.E.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214A2-3FB7-412D-94EA-178443050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55" b="5324"/>
          <a:stretch/>
        </p:blipFill>
        <p:spPr>
          <a:xfrm>
            <a:off x="6936527" y="1288256"/>
            <a:ext cx="5176946" cy="5426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6EFDC-2E8A-40A0-8D72-9A2FFA65B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5" y="1444338"/>
            <a:ext cx="2296216" cy="3076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CCF8C0-7831-4923-9BCA-8B489ED2B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480" y="4274918"/>
            <a:ext cx="3256498" cy="243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5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46EF-F535-44CA-8196-B3D3494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Andes Mountains Civilizations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6FD2A-10E5-4ADC-B659-CD8E17CE6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752725" cy="435133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Norte Chico</a:t>
            </a:r>
          </a:p>
          <a:p>
            <a:pPr lvl="1"/>
            <a:r>
              <a:rPr lang="en-US" dirty="0"/>
              <a:t>3000 B.C.E.</a:t>
            </a:r>
          </a:p>
          <a:p>
            <a:pPr lvl="1"/>
            <a:r>
              <a:rPr lang="en-US" dirty="0"/>
              <a:t>No city walls</a:t>
            </a:r>
          </a:p>
          <a:p>
            <a:pPr lvl="1"/>
            <a:r>
              <a:rPr lang="en-US" dirty="0"/>
              <a:t>Quipu</a:t>
            </a:r>
          </a:p>
          <a:p>
            <a:r>
              <a:rPr lang="en-US" sz="2800" dirty="0"/>
              <a:t>Moche Civilization</a:t>
            </a:r>
          </a:p>
          <a:p>
            <a:pPr lvl="1"/>
            <a:r>
              <a:rPr lang="en-US" dirty="0"/>
              <a:t>200 B.C.E. – 800 C.E.</a:t>
            </a:r>
          </a:p>
          <a:p>
            <a:pPr lvl="1"/>
            <a:r>
              <a:rPr lang="en-US" dirty="0"/>
              <a:t>Pyramid of the Sun</a:t>
            </a:r>
          </a:p>
          <a:p>
            <a:pPr lvl="2"/>
            <a:r>
              <a:rPr lang="en-US" dirty="0"/>
              <a:t>143 million bricks!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C872D9-E0F8-4B1F-AAF6-A238A1D16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156" y="1288339"/>
            <a:ext cx="5175953" cy="5425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BCC53-6E88-4AEB-9B47-574902E1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746" y="2951163"/>
            <a:ext cx="5640566" cy="36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7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46EF-F535-44CA-8196-B3D3494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Andes Mountains Civilizations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6FD2A-10E5-4ADC-B659-CD8E17CE6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Norte Chico</a:t>
            </a:r>
          </a:p>
          <a:p>
            <a:pPr lvl="1"/>
            <a:r>
              <a:rPr lang="en-US" dirty="0"/>
              <a:t>3000 B.C.E.</a:t>
            </a:r>
          </a:p>
          <a:p>
            <a:pPr lvl="1"/>
            <a:r>
              <a:rPr lang="en-US" dirty="0"/>
              <a:t>No city walls</a:t>
            </a:r>
          </a:p>
          <a:p>
            <a:pPr lvl="1"/>
            <a:r>
              <a:rPr lang="en-US" dirty="0"/>
              <a:t>Quipu</a:t>
            </a:r>
          </a:p>
          <a:p>
            <a:r>
              <a:rPr lang="en-US" sz="2800" dirty="0"/>
              <a:t>Moche Civilization</a:t>
            </a:r>
          </a:p>
          <a:p>
            <a:pPr lvl="1"/>
            <a:r>
              <a:rPr lang="en-US" dirty="0"/>
              <a:t>200 B.C.E. – 800 C.E.</a:t>
            </a:r>
          </a:p>
          <a:p>
            <a:pPr lvl="1"/>
            <a:r>
              <a:rPr lang="en-US" dirty="0"/>
              <a:t>Pyramid of the Sun</a:t>
            </a:r>
          </a:p>
          <a:p>
            <a:pPr lvl="2"/>
            <a:r>
              <a:rPr lang="en-US" dirty="0"/>
              <a:t>143 million bricks!</a:t>
            </a:r>
          </a:p>
          <a:p>
            <a:pPr lvl="1"/>
            <a:r>
              <a:rPr lang="en-US" dirty="0"/>
              <a:t>Lords of </a:t>
            </a:r>
            <a:r>
              <a:rPr lang="en-US" sz="2400" dirty="0" err="1"/>
              <a:t>Sipán</a:t>
            </a:r>
            <a:r>
              <a:rPr lang="en-US" sz="2400" dirty="0"/>
              <a:t> tomb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5EE5C-1206-4DCC-BA5B-1D339884A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047" y="1288339"/>
            <a:ext cx="5175953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26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407236" cy="626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6405541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Lords of </a:t>
            </a:r>
            <a:r>
              <a:rPr lang="en-US" sz="2800" dirty="0" err="1"/>
              <a:t>Sipán</a:t>
            </a:r>
            <a:r>
              <a:rPr lang="en-US" sz="2800" dirty="0"/>
              <a:t> tomb</a:t>
            </a:r>
          </a:p>
        </p:txBody>
      </p:sp>
    </p:spTree>
    <p:extLst>
      <p:ext uri="{BB962C8B-B14F-4D97-AF65-F5344CB8AC3E}">
        <p14:creationId xmlns:p14="http://schemas.microsoft.com/office/powerpoint/2010/main" val="3638956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172200" cy="759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3400" y="533401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Ancestral Pueblo</a:t>
            </a:r>
          </a:p>
          <a:p>
            <a:endParaRPr lang="en-US" sz="2800" dirty="0"/>
          </a:p>
          <a:p>
            <a:r>
              <a:rPr lang="en-US" sz="2800" dirty="0"/>
              <a:t>1000 B.C.E. – 900 C.E.</a:t>
            </a:r>
          </a:p>
        </p:txBody>
      </p:sp>
    </p:spTree>
    <p:extLst>
      <p:ext uri="{BB962C8B-B14F-4D97-AF65-F5344CB8AC3E}">
        <p14:creationId xmlns:p14="http://schemas.microsoft.com/office/powerpoint/2010/main" val="2513744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90" y="-168419"/>
            <a:ext cx="9809019" cy="735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650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82" y="34636"/>
            <a:ext cx="8386618" cy="628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632460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Chaco Canyon</a:t>
            </a:r>
          </a:p>
        </p:txBody>
      </p:sp>
    </p:spTree>
    <p:extLst>
      <p:ext uri="{BB962C8B-B14F-4D97-AF65-F5344CB8AC3E}">
        <p14:creationId xmlns:p14="http://schemas.microsoft.com/office/powerpoint/2010/main" val="1583398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162800" cy="61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0" y="685800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Inuit Groups</a:t>
            </a:r>
          </a:p>
          <a:p>
            <a:endParaRPr lang="en-US" sz="2400" dirty="0"/>
          </a:p>
          <a:p>
            <a:r>
              <a:rPr lang="en-US" sz="2400" dirty="0"/>
              <a:t>1000 B.C.E. --</a:t>
            </a:r>
          </a:p>
          <a:p>
            <a:r>
              <a:rPr lang="en-US" sz="2400" dirty="0"/>
              <a:t>1000 C.E. (and now)</a:t>
            </a:r>
          </a:p>
        </p:txBody>
      </p:sp>
    </p:spTree>
    <p:extLst>
      <p:ext uri="{BB962C8B-B14F-4D97-AF65-F5344CB8AC3E}">
        <p14:creationId xmlns:p14="http://schemas.microsoft.com/office/powerpoint/2010/main" val="301675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9218964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0" y="6248401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Mayan Civilization / Maya</a:t>
            </a:r>
          </a:p>
        </p:txBody>
      </p:sp>
    </p:spTree>
    <p:extLst>
      <p:ext uri="{BB962C8B-B14F-4D97-AF65-F5344CB8AC3E}">
        <p14:creationId xmlns:p14="http://schemas.microsoft.com/office/powerpoint/2010/main" val="2491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FD862-98DA-4A3D-B4A0-59C332C88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Mayan Civilization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9DF7-1468-4B11-B3FF-A263E3134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1690688"/>
            <a:ext cx="602996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Begins 2000B.C.E. ; height 250-900 C.E.</a:t>
            </a:r>
          </a:p>
          <a:p>
            <a:r>
              <a:rPr lang="en-US" dirty="0"/>
              <a:t>Complex systems of Math: 0, chart space, calendars</a:t>
            </a:r>
          </a:p>
          <a:p>
            <a:r>
              <a:rPr lang="en-US" dirty="0"/>
              <a:t>Complex systems of writing</a:t>
            </a:r>
          </a:p>
          <a:p>
            <a:r>
              <a:rPr lang="en-US" dirty="0"/>
              <a:t>By 600 C.E. totally engineered landscape</a:t>
            </a:r>
          </a:p>
          <a:p>
            <a:pPr lvl="1"/>
            <a:r>
              <a:rPr lang="en-US" dirty="0"/>
              <a:t>Water systems, agriculture, dense population 750 C.E.</a:t>
            </a:r>
          </a:p>
          <a:p>
            <a:r>
              <a:rPr lang="en-US" dirty="0"/>
              <a:t>Tikal</a:t>
            </a:r>
          </a:p>
          <a:p>
            <a:r>
              <a:rPr lang="en-US" dirty="0"/>
              <a:t>Constant war between city-states</a:t>
            </a:r>
          </a:p>
          <a:p>
            <a:r>
              <a:rPr lang="en-US" dirty="0"/>
              <a:t>909 C.E. last writing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D5E3C-0547-4084-BEA4-1ADFDFD66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08" y="2335211"/>
            <a:ext cx="5370612" cy="33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Glyph</a:t>
            </a:r>
          </a:p>
        </p:txBody>
      </p:sp>
      <p:pic>
        <p:nvPicPr>
          <p:cNvPr id="1028" name="Picture 4" descr="https://www.historymuseum.ca/cmc/exhibitions/civil/maya/images/glskyt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79" y="2132530"/>
            <a:ext cx="62865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054" y="3483251"/>
            <a:ext cx="638175" cy="66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79" y="4745934"/>
            <a:ext cx="638175" cy="685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1374" y="2266122"/>
            <a:ext cx="23655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5753755"/>
            <a:ext cx="6477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4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218613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6096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Teotihuacán 150 B.C.E.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135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18" y="762000"/>
            <a:ext cx="9071429" cy="609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0AD06D-0A3C-4241-A61C-508DD898E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167" y="12127"/>
            <a:ext cx="418831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32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BF74-FCEF-4D3E-AC5C-32ED67D2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Teotihuacán 150 B.C.E.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187A-DDFD-48D2-9089-433D742EA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9050" cy="4667250"/>
          </a:xfrm>
        </p:spPr>
        <p:txBody>
          <a:bodyPr/>
          <a:lstStyle/>
          <a:p>
            <a:r>
              <a:rPr lang="en-US" dirty="0"/>
              <a:t>150 B.C.E.-650 C.E.</a:t>
            </a:r>
          </a:p>
          <a:p>
            <a:r>
              <a:rPr lang="en-US" dirty="0"/>
              <a:t>Like “European” city</a:t>
            </a:r>
          </a:p>
          <a:p>
            <a:pPr lvl="1"/>
            <a:r>
              <a:rPr lang="en-US" dirty="0"/>
              <a:t>Markets, plazas, temples, palaces, apartment complexes, waterways, drainage systems</a:t>
            </a:r>
          </a:p>
          <a:p>
            <a:pPr lvl="1"/>
            <a:r>
              <a:rPr lang="en-US" dirty="0"/>
              <a:t>Major street “Street of the Dead”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CE801-6D8C-4110-AF00-EFB86ACF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986" y="1602105"/>
            <a:ext cx="7140458" cy="47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93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BF74-FCEF-4D3E-AC5C-32ED67D2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/>
              <a:t>Teotihuacán 150 B.C.E.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187A-DDFD-48D2-9089-433D742EA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29050" cy="4667250"/>
          </a:xfrm>
        </p:spPr>
        <p:txBody>
          <a:bodyPr/>
          <a:lstStyle/>
          <a:p>
            <a:r>
              <a:rPr lang="en-US" dirty="0"/>
              <a:t>150 B.C.E.-650 C.E.</a:t>
            </a:r>
          </a:p>
          <a:p>
            <a:r>
              <a:rPr lang="en-US" dirty="0"/>
              <a:t>Like “European” city</a:t>
            </a:r>
          </a:p>
          <a:p>
            <a:pPr lvl="1"/>
            <a:r>
              <a:rPr lang="en-US" dirty="0"/>
              <a:t>Markets, plazas, temples, palaces, apartment complexes, waterways, drainage systems</a:t>
            </a:r>
          </a:p>
          <a:p>
            <a:pPr lvl="1"/>
            <a:r>
              <a:rPr lang="en-US" dirty="0"/>
              <a:t>Major street “Street of the Dead”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C3BD5-50AA-4526-ADCF-D9669EE28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1" y="1400175"/>
            <a:ext cx="6883399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92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494</Words>
  <Application>Microsoft Office PowerPoint</Application>
  <PresentationFormat>Widescreen</PresentationFormat>
  <Paragraphs>95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Taking Prisoners, not names: a sample of the Meso-American Empires. </vt:lpstr>
      <vt:lpstr>PowerPoint Presentation</vt:lpstr>
      <vt:lpstr>PowerPoint Presentation</vt:lpstr>
      <vt:lpstr>Mayan Civilization</vt:lpstr>
      <vt:lpstr>Glyph</vt:lpstr>
      <vt:lpstr>PowerPoint Presentation</vt:lpstr>
      <vt:lpstr>PowerPoint Presentation</vt:lpstr>
      <vt:lpstr>Teotihuacán 150 B.C.E.</vt:lpstr>
      <vt:lpstr>Teotihuacán 150 B.C.E.</vt:lpstr>
      <vt:lpstr>Teotihuacán 150 B.C.E.</vt:lpstr>
      <vt:lpstr>PowerPoint Presentation</vt:lpstr>
      <vt:lpstr>Teotihuacán 150 B.C.E.</vt:lpstr>
      <vt:lpstr>PowerPoint Presentation</vt:lpstr>
      <vt:lpstr>Andes Mountains Civilizations</vt:lpstr>
      <vt:lpstr>Andes Mountains Civilizations</vt:lpstr>
      <vt:lpstr>Andes Mountains Civilizations</vt:lpstr>
      <vt:lpstr>Andes Mountains Civilizations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Taking Prisoners, not names: a sample of the Meso-American Empires.</dc:title>
  <dc:creator>jao139</dc:creator>
  <cp:lastModifiedBy>Osman, Julia</cp:lastModifiedBy>
  <cp:revision>17</cp:revision>
  <dcterms:created xsi:type="dcterms:W3CDTF">2016-10-10T12:50:04Z</dcterms:created>
  <dcterms:modified xsi:type="dcterms:W3CDTF">2020-10-23T22:24:40Z</dcterms:modified>
</cp:coreProperties>
</file>