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301" r:id="rId5"/>
    <p:sldId id="302" r:id="rId6"/>
    <p:sldId id="264" r:id="rId7"/>
    <p:sldId id="265" r:id="rId8"/>
    <p:sldId id="266" r:id="rId9"/>
    <p:sldId id="30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80" r:id="rId21"/>
    <p:sldId id="281" r:id="rId22"/>
    <p:sldId id="279" r:id="rId23"/>
    <p:sldId id="282" r:id="rId24"/>
    <p:sldId id="286" r:id="rId25"/>
    <p:sldId id="289" r:id="rId26"/>
    <p:sldId id="290" r:id="rId27"/>
    <p:sldId id="296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DE8A-1C50-4103-A31F-806B073D5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3ACB8-26D4-45CF-B4DD-8B2CC231A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60785-52A7-4864-8673-95F956B5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170A-2F84-40CB-956D-BBAC3DF1E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70868-7C07-4393-B151-694B16E8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1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CA73-B78C-4ED1-88B9-D431DD007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CFFD6-EF2F-4D21-8745-59FA3A8F9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0D55B-6A8D-4D6E-9B8F-5077A713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F977E-E848-41F2-BAA9-773A6F8F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F451C-348A-4A11-BA1E-4A3E531C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2BB671-F542-4630-837D-8D0261E79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0CFCC-F980-44BA-8F98-BB07E669E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9A301-885A-4158-B903-51A04C64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AA65F-2148-4B74-B6AC-50A08A27A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9336A-4E84-4692-A6B1-C290CE42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5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7E993-27FD-43C9-827E-461EE2252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4AF86-6916-42A6-B5D5-0EA361C35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57450-244C-4ACF-BCDE-3872E681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D777B-E3AD-4409-92D5-9AF77374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95414-FE94-4D66-873A-3F36F4199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E58E7-EB53-4E8E-BA14-607E4F465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4B9B6-3C76-421A-8027-106FFB474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3931E-3E14-49FE-991B-22BBC8AA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54945-1C26-4EFB-995B-89BEADB4E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6F2D9-C4CD-4B21-8D6C-4DA66AF1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6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AAAF-5BFF-4D26-85E2-DBA2133A7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31431-5066-41FB-9B07-87928B600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10CFD-A981-4FCE-B9CA-0E3F86535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BF92E-433D-4431-8DC1-8F01F13C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CABBC-9418-42CA-861A-622D69FF2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2D513-6B3F-4521-808F-A895D656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E408-F5DF-4871-9C71-4C0E5F4C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A5B49-E464-4AEF-8F54-F57DCBF5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774A8-A290-4704-9CE1-BC8FBE527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38A84D-A8BB-44C6-ADC7-FEBF65182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5FA7F-E1DA-47F1-AF03-205BABA25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AECA2-314E-4B31-BEBC-42D244F4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1FD325-950D-4428-8A42-BFDF781D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9072E-EAAB-4AE7-A42B-983B0EF1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6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47B1D-6E19-4316-8ACB-A37DBC83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7C6EC-1F0D-4FD3-9789-563F5BFC5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0D2D3-68D0-498F-B5F2-28CEFDBD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D01B3-49F5-4BFB-AAF3-B187A914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0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25A44B-B0C2-4F22-BEAE-C5E54B91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945E0-56DA-4CDC-B171-85DB0968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F7B71-C0D2-432C-A0E6-EBD62919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17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6D38E-0183-4135-9694-BB6BB44A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BEC69-C2BF-4DE1-A8A7-4523BDE67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E6A1B-3861-442C-96C1-00CE3B9A4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80B92-B62B-44A7-9703-7689D3B5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C7078-149A-4387-BE9F-07A6D9863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E1216-2334-4992-BB6A-5EF50626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AF6D-FF34-4382-A6D0-60766EE6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43EDC6-CAE2-425F-8E94-B4DCF3E8C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A8A16-6CBA-4436-9943-04425C7CF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FACE2-26FA-427C-87F7-628F64699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17137-E154-44B0-A147-0BE2B862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64339-546D-4C3C-936B-DC395141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6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4C5269-4D9F-4074-90D8-79C5BC13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9183E-6B1C-4A50-855B-55655EB37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992AF-9420-4BDF-8A00-136A62221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98B91-A531-419E-8365-650677CA47F0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52CD2-24FB-4B26-A260-A2B878F5C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AA001-B995-4170-AA80-096543518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F45C2-6AC3-49BB-A655-CAA0142FD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xDDojCkqz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7sQQg7MFNw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HCoyRrylVr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smithsonianmag.com/smithsonian-institution/roads-of-arabia-presents-hundreds-of-recent-finds-that-recast-the-regions-history-127324646/?no-is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Gold, Frankincense, and Myrrh: Saudi Arabia and the Incense Trade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0442" y="4777380"/>
            <a:ext cx="6620968" cy="1471020"/>
          </a:xfrm>
        </p:spPr>
        <p:txBody>
          <a:bodyPr/>
          <a:lstStyle/>
          <a:p>
            <a:r>
              <a:rPr lang="en-US" dirty="0"/>
              <a:t>(“We Three Kings” is more than a Christmas Carol) </a:t>
            </a:r>
          </a:p>
          <a:p>
            <a:r>
              <a:rPr lang="en-US" dirty="0">
                <a:hlinkClick r:id="rId2"/>
              </a:rPr>
              <a:t>https://www.youtube.com/watch?v=BxDDojCkqzw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/>
          <a:lstStyle/>
          <a:p>
            <a:r>
              <a:rPr lang="en-US" dirty="0"/>
              <a:t>Myrrh, Frankincense</a:t>
            </a:r>
          </a:p>
        </p:txBody>
      </p:sp>
    </p:spTree>
    <p:extLst>
      <p:ext uri="{BB962C8B-B14F-4D97-AF65-F5344CB8AC3E}">
        <p14:creationId xmlns:p14="http://schemas.microsoft.com/office/powerpoint/2010/main" val="383711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/>
          <a:lstStyle/>
          <a:p>
            <a:r>
              <a:rPr lang="en-US" dirty="0"/>
              <a:t>Myrrh, Frankincense</a:t>
            </a:r>
          </a:p>
          <a:p>
            <a:pPr lvl="1"/>
            <a:r>
              <a:rPr lang="en-US" dirty="0"/>
              <a:t>Egyptian Eye makeup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81" y="556419"/>
            <a:ext cx="3124200" cy="36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871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/>
          <a:lstStyle/>
          <a:p>
            <a:r>
              <a:rPr lang="en-US" dirty="0"/>
              <a:t>Myrrh, Frankincense</a:t>
            </a:r>
          </a:p>
          <a:p>
            <a:pPr lvl="1"/>
            <a:r>
              <a:rPr lang="en-US" dirty="0"/>
              <a:t>Egyptian Eye makeup</a:t>
            </a:r>
          </a:p>
          <a:p>
            <a:pPr lvl="1"/>
            <a:r>
              <a:rPr lang="en-US" dirty="0"/>
              <a:t>Funerals, China and India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81" y="556419"/>
            <a:ext cx="3124200" cy="36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99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/>
          <a:lstStyle/>
          <a:p>
            <a:r>
              <a:rPr lang="en-US" dirty="0"/>
              <a:t>Myrrh, Frankincense</a:t>
            </a:r>
          </a:p>
          <a:p>
            <a:pPr lvl="1"/>
            <a:r>
              <a:rPr lang="en-US" dirty="0"/>
              <a:t>Egyptian Eye makeup</a:t>
            </a:r>
          </a:p>
          <a:p>
            <a:pPr lvl="1"/>
            <a:r>
              <a:rPr lang="en-US" dirty="0"/>
              <a:t>Funerals, China and India</a:t>
            </a:r>
          </a:p>
          <a:p>
            <a:pPr lvl="1"/>
            <a:r>
              <a:rPr lang="en-US" dirty="0"/>
              <a:t>Insect repellant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81" y="556419"/>
            <a:ext cx="3124200" cy="36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939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/>
          <a:lstStyle/>
          <a:p>
            <a:r>
              <a:rPr lang="en-US" dirty="0"/>
              <a:t>Myrrh, Frankincense</a:t>
            </a:r>
          </a:p>
          <a:p>
            <a:pPr lvl="1"/>
            <a:r>
              <a:rPr lang="en-US" dirty="0"/>
              <a:t>Egyptian Eye makeup</a:t>
            </a:r>
          </a:p>
          <a:p>
            <a:pPr lvl="1"/>
            <a:r>
              <a:rPr lang="en-US" dirty="0"/>
              <a:t>Funerals, China and India</a:t>
            </a:r>
          </a:p>
          <a:p>
            <a:pPr lvl="1"/>
            <a:r>
              <a:rPr lang="en-US" dirty="0"/>
              <a:t>Insect repellant</a:t>
            </a:r>
          </a:p>
          <a:p>
            <a:pPr lvl="1"/>
            <a:r>
              <a:rPr lang="en-US" dirty="0"/>
              <a:t>deodorant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81" y="556419"/>
            <a:ext cx="3124200" cy="36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439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/>
          <a:lstStyle/>
          <a:p>
            <a:r>
              <a:rPr lang="en-US" dirty="0"/>
              <a:t>Myrrh, Frankincense</a:t>
            </a:r>
          </a:p>
          <a:p>
            <a:pPr lvl="1"/>
            <a:r>
              <a:rPr lang="en-US" dirty="0"/>
              <a:t>Egyptian Eye makeup</a:t>
            </a:r>
          </a:p>
          <a:p>
            <a:pPr lvl="1"/>
            <a:r>
              <a:rPr lang="en-US" dirty="0"/>
              <a:t>Funerals, China and India</a:t>
            </a:r>
          </a:p>
          <a:p>
            <a:pPr lvl="1"/>
            <a:r>
              <a:rPr lang="en-US" dirty="0"/>
              <a:t>Insect repellant</a:t>
            </a:r>
          </a:p>
          <a:p>
            <a:pPr lvl="1"/>
            <a:r>
              <a:rPr lang="en-US" dirty="0"/>
              <a:t>deodorant</a:t>
            </a:r>
          </a:p>
          <a:p>
            <a:pPr lvl="1"/>
            <a:r>
              <a:rPr lang="en-US" dirty="0"/>
              <a:t>Tabernacles Judaism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81" y="556419"/>
            <a:ext cx="3124200" cy="36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29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/>
          <a:lstStyle/>
          <a:p>
            <a:r>
              <a:rPr lang="en-US" dirty="0"/>
              <a:t>Myrrh, Frankincense</a:t>
            </a:r>
          </a:p>
          <a:p>
            <a:pPr lvl="1"/>
            <a:r>
              <a:rPr lang="en-US" dirty="0"/>
              <a:t>Egyptian Eye makeup</a:t>
            </a:r>
          </a:p>
          <a:p>
            <a:pPr lvl="1"/>
            <a:r>
              <a:rPr lang="en-US" dirty="0"/>
              <a:t>Funerals, China and India</a:t>
            </a:r>
          </a:p>
          <a:p>
            <a:pPr lvl="1"/>
            <a:r>
              <a:rPr lang="en-US" dirty="0"/>
              <a:t>Insect repellant</a:t>
            </a:r>
          </a:p>
          <a:p>
            <a:pPr lvl="1"/>
            <a:r>
              <a:rPr lang="en-US" dirty="0"/>
              <a:t>deodorant</a:t>
            </a:r>
          </a:p>
          <a:p>
            <a:pPr lvl="1"/>
            <a:r>
              <a:rPr lang="en-US" dirty="0"/>
              <a:t>Tabernacles Judaism</a:t>
            </a:r>
          </a:p>
          <a:p>
            <a:pPr lvl="1"/>
            <a:r>
              <a:rPr lang="en-US" dirty="0"/>
              <a:t>Medicine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81" y="556419"/>
            <a:ext cx="3124200" cy="36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95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/>
          <a:lstStyle/>
          <a:p>
            <a:r>
              <a:rPr lang="en-US" dirty="0"/>
              <a:t>Myrrh, Frankincense</a:t>
            </a:r>
          </a:p>
          <a:p>
            <a:pPr lvl="1"/>
            <a:r>
              <a:rPr lang="en-US" dirty="0"/>
              <a:t>Egyptian Eye makeup</a:t>
            </a:r>
          </a:p>
          <a:p>
            <a:pPr lvl="1"/>
            <a:r>
              <a:rPr lang="en-US" dirty="0"/>
              <a:t>Funerals, China and India</a:t>
            </a:r>
          </a:p>
          <a:p>
            <a:pPr lvl="1"/>
            <a:r>
              <a:rPr lang="en-US" dirty="0"/>
              <a:t>Insect repellant</a:t>
            </a:r>
          </a:p>
          <a:p>
            <a:pPr lvl="1"/>
            <a:r>
              <a:rPr lang="en-US" dirty="0"/>
              <a:t>deodorant</a:t>
            </a:r>
          </a:p>
          <a:p>
            <a:pPr lvl="1"/>
            <a:r>
              <a:rPr lang="en-US" dirty="0"/>
              <a:t>Tabernacles Judaism</a:t>
            </a:r>
          </a:p>
          <a:p>
            <a:pPr lvl="1"/>
            <a:r>
              <a:rPr lang="en-US" dirty="0"/>
              <a:t>Medicine</a:t>
            </a:r>
          </a:p>
          <a:p>
            <a:pPr lvl="2"/>
            <a:r>
              <a:rPr lang="en-US" dirty="0"/>
              <a:t>Cramps, colds, coughs, post-baby, nausea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81" y="556419"/>
            <a:ext cx="3124200" cy="36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336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/>
          <a:lstStyle/>
          <a:p>
            <a:r>
              <a:rPr lang="en-US" dirty="0"/>
              <a:t>Myrrh, Frankincense</a:t>
            </a:r>
          </a:p>
          <a:p>
            <a:pPr lvl="1"/>
            <a:r>
              <a:rPr lang="en-US" dirty="0"/>
              <a:t>Egyptian Eye makeup</a:t>
            </a:r>
          </a:p>
          <a:p>
            <a:pPr lvl="1"/>
            <a:r>
              <a:rPr lang="en-US" dirty="0"/>
              <a:t>Funerals, China and India</a:t>
            </a:r>
          </a:p>
          <a:p>
            <a:pPr lvl="1"/>
            <a:r>
              <a:rPr lang="en-US" dirty="0"/>
              <a:t>Insect repellant</a:t>
            </a:r>
          </a:p>
          <a:p>
            <a:pPr lvl="1"/>
            <a:r>
              <a:rPr lang="en-US" dirty="0"/>
              <a:t>deodorant</a:t>
            </a:r>
          </a:p>
          <a:p>
            <a:pPr lvl="1"/>
            <a:r>
              <a:rPr lang="en-US" dirty="0"/>
              <a:t>Tabernacles Judaism</a:t>
            </a:r>
          </a:p>
          <a:p>
            <a:pPr lvl="1"/>
            <a:r>
              <a:rPr lang="en-US" dirty="0"/>
              <a:t>Medicine</a:t>
            </a:r>
          </a:p>
          <a:p>
            <a:pPr lvl="2"/>
            <a:r>
              <a:rPr lang="en-US" dirty="0"/>
              <a:t>Cramps, colds, coughs, post-baby, nausea</a:t>
            </a:r>
          </a:p>
          <a:p>
            <a:pPr lvl="1"/>
            <a:r>
              <a:rPr lang="en-US" dirty="0"/>
              <a:t>Roman ritual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381" y="556419"/>
            <a:ext cx="3124200" cy="362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2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8839200" cy="689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94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143001"/>
            <a:ext cx="7391400" cy="55362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09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/>
          <a:lstStyle/>
          <a:p>
            <a:r>
              <a:rPr lang="en-US" dirty="0"/>
              <a:t>Getting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at </a:t>
            </a:r>
            <a:r>
              <a:rPr lang="en-US" dirty="0" err="1"/>
              <a:t>Moscha</a:t>
            </a:r>
            <a:endParaRPr lang="en-US" dirty="0"/>
          </a:p>
          <a:p>
            <a:r>
              <a:rPr lang="en-US" dirty="0"/>
              <a:t>Sorted at </a:t>
            </a:r>
            <a:r>
              <a:rPr lang="en-US" dirty="0" err="1"/>
              <a:t>Shabwah</a:t>
            </a:r>
            <a:endParaRPr lang="en-US" dirty="0"/>
          </a:p>
        </p:txBody>
      </p:sp>
      <p:pic>
        <p:nvPicPr>
          <p:cNvPr id="4" name="Picture 3" descr="http://www.mei.edu/sites/default/files/u32/map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239982"/>
            <a:ext cx="4066309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25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/>
          <a:lstStyle/>
          <a:p>
            <a:r>
              <a:rPr lang="en-US" dirty="0"/>
              <a:t>Getting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at </a:t>
            </a:r>
            <a:r>
              <a:rPr lang="en-US" dirty="0" err="1"/>
              <a:t>Moscha</a:t>
            </a:r>
            <a:endParaRPr lang="en-US" dirty="0"/>
          </a:p>
          <a:p>
            <a:r>
              <a:rPr lang="en-US" dirty="0"/>
              <a:t>Sorted at </a:t>
            </a:r>
            <a:r>
              <a:rPr lang="en-US" dirty="0" err="1"/>
              <a:t>Shabwah</a:t>
            </a:r>
            <a:endParaRPr lang="en-US" dirty="0"/>
          </a:p>
          <a:p>
            <a:r>
              <a:rPr lang="en-US" dirty="0"/>
              <a:t>To Medina </a:t>
            </a:r>
          </a:p>
          <a:p>
            <a:pPr lvl="1"/>
            <a:r>
              <a:rPr lang="en-US" dirty="0"/>
              <a:t>Biggest trading hub </a:t>
            </a:r>
          </a:p>
          <a:p>
            <a:pPr lvl="1"/>
            <a:r>
              <a:rPr lang="en-US" dirty="0"/>
              <a:t>lots of mixing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1"/>
            <a:ext cx="5299046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19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Getting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Caravans </a:t>
            </a:r>
          </a:p>
          <a:p>
            <a:pPr lvl="1"/>
            <a:r>
              <a:rPr lang="en-US" dirty="0"/>
              <a:t>1000s of camels </a:t>
            </a:r>
          </a:p>
          <a:p>
            <a:pPr lvl="1"/>
            <a:r>
              <a:rPr lang="en-US" dirty="0"/>
              <a:t>2,000 miles of desert</a:t>
            </a:r>
          </a:p>
          <a:p>
            <a:pPr lvl="1"/>
            <a:r>
              <a:rPr lang="en-US" dirty="0"/>
              <a:t>get it to Mediterranean </a:t>
            </a:r>
            <a:br>
              <a:rPr lang="en-US" dirty="0"/>
            </a:br>
            <a:r>
              <a:rPr lang="en-US" dirty="0"/>
              <a:t>and east</a:t>
            </a:r>
          </a:p>
          <a:p>
            <a:r>
              <a:rPr lang="en-US" dirty="0"/>
              <a:t>Pays for self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2" y="2361801"/>
            <a:ext cx="5929796" cy="393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219201"/>
            <a:ext cx="7563095" cy="590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10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55897"/>
            <a:ext cx="2819400" cy="1066800"/>
          </a:xfrm>
        </p:spPr>
        <p:txBody>
          <a:bodyPr/>
          <a:lstStyle/>
          <a:p>
            <a:pPr algn="l"/>
            <a:r>
              <a:rPr lang="en-US" dirty="0"/>
              <a:t>Petra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1" y="255897"/>
            <a:ext cx="4772025" cy="3724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1" y="1534378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Romans vs. Persians, 100 C.E.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rough on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Come through Jordan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anose="05000000000000000000" pitchFamily="2" charset="2"/>
              </a:rPr>
              <a:t>Nabataeans provide trade stops.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4572001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https://www.youtube.com/watch?v=-7sQQg7MFNw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https://www.youtube.com/watch?v=HCoyRrylVrg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3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/>
          <a:lstStyle/>
          <a:p>
            <a:r>
              <a:rPr lang="en-US" dirty="0"/>
              <a:t>Trade Routes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33900" cy="4351338"/>
          </a:xfrm>
        </p:spPr>
        <p:txBody>
          <a:bodyPr/>
          <a:lstStyle/>
          <a:p>
            <a:r>
              <a:rPr lang="en-US" dirty="0"/>
              <a:t>Ship to </a:t>
            </a:r>
          </a:p>
          <a:p>
            <a:pPr lvl="1"/>
            <a:r>
              <a:rPr lang="en-US" dirty="0"/>
              <a:t>India </a:t>
            </a:r>
          </a:p>
          <a:p>
            <a:pPr lvl="1"/>
            <a:r>
              <a:rPr lang="en-US" dirty="0"/>
              <a:t>Thailand</a:t>
            </a:r>
          </a:p>
          <a:p>
            <a:pPr lvl="1"/>
            <a:r>
              <a:rPr lang="en-US" dirty="0"/>
              <a:t>China</a:t>
            </a:r>
          </a:p>
          <a:p>
            <a:r>
              <a:rPr lang="en-US" dirty="0"/>
              <a:t>Cultural bridge b/t Arabia and “the east”</a:t>
            </a:r>
          </a:p>
          <a:p>
            <a:pPr lvl="1"/>
            <a:r>
              <a:rPr lang="en-US" dirty="0"/>
              <a:t>Spices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Religion</a:t>
            </a:r>
          </a:p>
          <a:p>
            <a:pPr lvl="1"/>
            <a:r>
              <a:rPr lang="en-US" dirty="0"/>
              <a:t>African gold</a:t>
            </a:r>
          </a:p>
          <a:p>
            <a:pPr lv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1066801"/>
            <a:ext cx="6545521" cy="511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4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/>
          <a:lstStyle/>
          <a:p>
            <a:r>
              <a:rPr lang="en-US" dirty="0"/>
              <a:t>Trade Routes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Ship to </a:t>
            </a:r>
          </a:p>
          <a:p>
            <a:pPr lvl="1"/>
            <a:r>
              <a:rPr lang="en-US" dirty="0"/>
              <a:t>Rome</a:t>
            </a:r>
          </a:p>
          <a:p>
            <a:pPr lvl="1"/>
            <a:r>
              <a:rPr lang="en-US" dirty="0"/>
              <a:t>Greece</a:t>
            </a:r>
          </a:p>
          <a:p>
            <a:pPr lvl="1"/>
            <a:r>
              <a:rPr lang="en-US" dirty="0"/>
              <a:t>Egypt</a:t>
            </a:r>
          </a:p>
          <a:p>
            <a:r>
              <a:rPr lang="en-US" dirty="0"/>
              <a:t>Cultural bridge b/t Arabia and</a:t>
            </a:r>
          </a:p>
          <a:p>
            <a:pPr marL="0" indent="0">
              <a:buNone/>
            </a:pPr>
            <a:r>
              <a:rPr lang="en-US" dirty="0"/>
              <a:t>“the Mediterranean”</a:t>
            </a:r>
          </a:p>
          <a:p>
            <a:pPr lvl="1"/>
            <a:r>
              <a:rPr lang="en-US" dirty="0"/>
              <a:t>Spice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Religion</a:t>
            </a:r>
          </a:p>
          <a:p>
            <a:pPr lvl="1"/>
            <a:r>
              <a:rPr lang="en-US" dirty="0"/>
              <a:t>African Gold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1"/>
            <a:ext cx="5299046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8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/>
          <a:lstStyle/>
          <a:p>
            <a:r>
              <a:rPr lang="en-US" dirty="0"/>
              <a:t>Indian Ocean Trade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5" y="1676400"/>
            <a:ext cx="501967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 “Atlantic”</a:t>
            </a:r>
          </a:p>
          <a:p>
            <a:r>
              <a:rPr lang="en-US" dirty="0"/>
              <a:t>Gave rise to many</a:t>
            </a:r>
          </a:p>
          <a:p>
            <a:pPr marL="0" indent="0">
              <a:buNone/>
            </a:pPr>
            <a:r>
              <a:rPr lang="en-US" dirty="0"/>
              <a:t>Urban centers along</a:t>
            </a:r>
          </a:p>
          <a:p>
            <a:pPr marL="0" indent="0">
              <a:buNone/>
            </a:pPr>
            <a:r>
              <a:rPr lang="en-US" dirty="0"/>
              <a:t>East-Africa coast of </a:t>
            </a:r>
          </a:p>
          <a:p>
            <a:pPr marL="0" indent="0">
              <a:buNone/>
            </a:pPr>
            <a:r>
              <a:rPr lang="en-US" dirty="0"/>
              <a:t>Swahili culture (inherited from Bantu)</a:t>
            </a:r>
          </a:p>
          <a:p>
            <a:r>
              <a:rPr lang="en-US" dirty="0"/>
              <a:t>More gold coming out of Africa</a:t>
            </a:r>
          </a:p>
          <a:p>
            <a:r>
              <a:rPr lang="en-US" dirty="0"/>
              <a:t>More luxury goods coming in </a:t>
            </a:r>
            <a:r>
              <a:rPr lang="en-US" sz="1200" dirty="0"/>
              <a:t>(ceramics, glassware, wine, gold, olive oil, perfumes, grain, ivory, precious stones, cotton, spices timber, tin, </a:t>
            </a:r>
            <a:r>
              <a:rPr lang="en-US" sz="1200" dirty="0" err="1"/>
              <a:t>sandlewood</a:t>
            </a:r>
            <a:r>
              <a:rPr lang="en-US" sz="1200" dirty="0"/>
              <a:t>, cloves nutmeg, silks, porcelain, tea)</a:t>
            </a:r>
            <a:endParaRPr lang="en-US" dirty="0"/>
          </a:p>
        </p:txBody>
      </p:sp>
      <p:pic>
        <p:nvPicPr>
          <p:cNvPr id="1026" name="Picture 2" descr="https://mrbarton-fhs-apwh.wikispaces.com/file/view/Indian_Ocean_trade_route.gif/302657498/604x355/Indian_Ocean_trade_rout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676400"/>
            <a:ext cx="6210619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75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807"/>
            <a:ext cx="8229600" cy="944562"/>
          </a:xfrm>
        </p:spPr>
        <p:txBody>
          <a:bodyPr/>
          <a:lstStyle/>
          <a:p>
            <a:r>
              <a:rPr lang="en-US" dirty="0"/>
              <a:t>Big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71600"/>
            <a:ext cx="4267200" cy="525859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Arabia--meeting point for cultures, empires, and wealth.</a:t>
            </a:r>
          </a:p>
          <a:p>
            <a:r>
              <a:rPr lang="en-US" dirty="0"/>
              <a:t>Lots going on in the region Pre-Islam</a:t>
            </a:r>
          </a:p>
          <a:p>
            <a:r>
              <a:rPr lang="en-US" dirty="0"/>
              <a:t>Major civilizations connected through trade</a:t>
            </a:r>
          </a:p>
          <a:p>
            <a:r>
              <a:rPr lang="en-US" dirty="0"/>
              <a:t>Rome and Christianity happened in a specific cultural context . . . </a:t>
            </a:r>
          </a:p>
          <a:p>
            <a:r>
              <a:rPr lang="en-US" dirty="0">
                <a:hlinkClick r:id="rId2"/>
              </a:rPr>
              <a:t>http://www.smithsonianmag.com/smithsonian-institution/roads-of-arabia-presents-hundreds-of-recent-finds-that-recast-the-regions-history-127324646/?no-ist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40" y="1000125"/>
            <a:ext cx="7211460" cy="563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78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"/>
            <a:ext cx="8839200" cy="689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712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2196"/>
            <a:ext cx="10515600" cy="1325563"/>
          </a:xfrm>
        </p:spPr>
        <p:txBody>
          <a:bodyPr/>
          <a:lstStyle/>
          <a:p>
            <a:r>
              <a:rPr lang="en-US" dirty="0"/>
              <a:t>Agriculture in “Kurdistan”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2852" y="998364"/>
            <a:ext cx="7439025" cy="4181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843" y="1361661"/>
            <a:ext cx="5818750" cy="3454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75" y="3787945"/>
            <a:ext cx="42862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44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8839200" cy="689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6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/>
              <a:t>What is this stuff?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0668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5410201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Boswellia</a:t>
            </a:r>
            <a:r>
              <a:rPr lang="en-US" sz="2400" dirty="0"/>
              <a:t> tree</a:t>
            </a:r>
          </a:p>
        </p:txBody>
      </p:sp>
      <p:pic>
        <p:nvPicPr>
          <p:cNvPr id="2052" name="Picture 4" descr="http://images.bidorbuy.co.za/user_images/651/390651_Commiphora_glandulos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066800"/>
            <a:ext cx="392906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00" y="4800601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Commiphora</a:t>
            </a:r>
            <a:r>
              <a:rPr lang="en-US" sz="2400" dirty="0"/>
              <a:t> tree</a:t>
            </a:r>
          </a:p>
        </p:txBody>
      </p:sp>
    </p:spTree>
    <p:extLst>
      <p:ext uri="{BB962C8B-B14F-4D97-AF65-F5344CB8AC3E}">
        <p14:creationId xmlns:p14="http://schemas.microsoft.com/office/powerpoint/2010/main" val="3999031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/>
              <a:t>What is this stuff?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0668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6300" y="5010651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Boswellia</a:t>
            </a:r>
            <a:r>
              <a:rPr lang="en-US" sz="2400" dirty="0"/>
              <a:t> tree</a:t>
            </a:r>
          </a:p>
          <a:p>
            <a:r>
              <a:rPr lang="en-US" sz="2400" dirty="0"/>
              <a:t>(Frankincense)</a:t>
            </a:r>
          </a:p>
        </p:txBody>
      </p:sp>
      <p:pic>
        <p:nvPicPr>
          <p:cNvPr id="2052" name="Picture 4" descr="http://images.bidorbuy.co.za/user_images/651/390651_Commiphora_glandulos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066800"/>
            <a:ext cx="392906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4772891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Commiphora</a:t>
            </a:r>
            <a:r>
              <a:rPr lang="en-US" sz="2400" dirty="0"/>
              <a:t> tree  (myrrh)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6300" y="58912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Found in present-day Yemen / Oman / Ethiopia</a:t>
            </a:r>
          </a:p>
        </p:txBody>
      </p:sp>
    </p:spTree>
    <p:extLst>
      <p:ext uri="{BB962C8B-B14F-4D97-AF65-F5344CB8AC3E}">
        <p14:creationId xmlns:p14="http://schemas.microsoft.com/office/powerpoint/2010/main" val="135176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509588"/>
            <a:ext cx="66675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/>
              <a:t>What is this stuff?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0668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6300" y="5010651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Boswellia</a:t>
            </a:r>
            <a:r>
              <a:rPr lang="en-US" sz="2400" dirty="0"/>
              <a:t> tree</a:t>
            </a:r>
          </a:p>
          <a:p>
            <a:r>
              <a:rPr lang="en-US" sz="2400" dirty="0"/>
              <a:t>(Frankincense)</a:t>
            </a:r>
          </a:p>
        </p:txBody>
      </p:sp>
      <p:pic>
        <p:nvPicPr>
          <p:cNvPr id="2052" name="Picture 4" descr="http://images.bidorbuy.co.za/user_images/651/390651_Commiphora_glandulos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066800"/>
            <a:ext cx="392906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4772891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Commiphora</a:t>
            </a:r>
            <a:r>
              <a:rPr lang="en-US" sz="2400" dirty="0"/>
              <a:t> tree  (myrrh)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6300" y="58912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Found in present-day Yemen / Oman / Ethiopia</a:t>
            </a:r>
          </a:p>
        </p:txBody>
      </p:sp>
    </p:spTree>
    <p:extLst>
      <p:ext uri="{BB962C8B-B14F-4D97-AF65-F5344CB8AC3E}">
        <p14:creationId xmlns:p14="http://schemas.microsoft.com/office/powerpoint/2010/main" val="3016859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</Words>
  <Application>Microsoft Office PowerPoint</Application>
  <PresentationFormat>Widescreen</PresentationFormat>
  <Paragraphs>130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Gold, Frankincense, and Myrrh: Saudi Arabia and the Incense Trade</vt:lpstr>
      <vt:lpstr>PowerPoint Presentation</vt:lpstr>
      <vt:lpstr>PowerPoint Presentation</vt:lpstr>
      <vt:lpstr>Agriculture in “Kurdistan”</vt:lpstr>
      <vt:lpstr>PowerPoint Presentation</vt:lpstr>
      <vt:lpstr>What is this stuff?</vt:lpstr>
      <vt:lpstr>What is this stuff?</vt:lpstr>
      <vt:lpstr>PowerPoint Presentation</vt:lpstr>
      <vt:lpstr>What is this stuff?</vt:lpstr>
      <vt:lpstr>What do you do with it?</vt:lpstr>
      <vt:lpstr>What do you do with it?</vt:lpstr>
      <vt:lpstr>What do you do with it?</vt:lpstr>
      <vt:lpstr>What do you do with it?</vt:lpstr>
      <vt:lpstr>What do you do with it?</vt:lpstr>
      <vt:lpstr>What do you do with it?</vt:lpstr>
      <vt:lpstr>What do you do with it?</vt:lpstr>
      <vt:lpstr>What do you do with it?</vt:lpstr>
      <vt:lpstr>What do you do with it?</vt:lpstr>
      <vt:lpstr>PowerPoint Presentation</vt:lpstr>
      <vt:lpstr>Getting there</vt:lpstr>
      <vt:lpstr>Getting there</vt:lpstr>
      <vt:lpstr>Getting there</vt:lpstr>
      <vt:lpstr>Petra</vt:lpstr>
      <vt:lpstr>Petra</vt:lpstr>
      <vt:lpstr>Trade Routes</vt:lpstr>
      <vt:lpstr>Trade Routes</vt:lpstr>
      <vt:lpstr>Indian Ocean Trade</vt:lpstr>
      <vt:lpstr>Big 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Gold, Frankincense, and Myrrh: Saudi Arabia and the Incense Trade</dc:title>
  <dc:creator>Osman, Julia</dc:creator>
  <cp:lastModifiedBy>Osman, Julia</cp:lastModifiedBy>
  <cp:revision>1</cp:revision>
  <dcterms:created xsi:type="dcterms:W3CDTF">2020-10-23T22:09:33Z</dcterms:created>
  <dcterms:modified xsi:type="dcterms:W3CDTF">2020-10-23T22:10:06Z</dcterms:modified>
</cp:coreProperties>
</file>