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9" autoAdjust="0"/>
    <p:restoredTop sz="94655" autoAdjust="0"/>
  </p:normalViewPr>
  <p:slideViewPr>
    <p:cSldViewPr>
      <p:cViewPr varScale="1">
        <p:scale>
          <a:sx n="94" d="100"/>
          <a:sy n="94" d="100"/>
        </p:scale>
        <p:origin x="11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8891E-BFEC-4979-8FAC-0BC7B2CF193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EE67D-B35C-4CBB-B8C7-126407C9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a.missouri.edu/gallery/death-and-afterlife-ancient-egyp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a.missouri.edu/gallery/death-and-afterlife-ancient-egyp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a.missouri.edu/gallery/death-and-afterlife-ancient-egyp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https://maa.missouri.edu/gallery/death-and-afterlife-ancient-egypt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E67D-B35C-4CBB-B8C7-126407C9D8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https://maa.missouri.edu/gallery/death-and-afterlife-ancient-Egypt</a:t>
            </a:r>
            <a:endParaRPr lang="en-US" dirty="0"/>
          </a:p>
          <a:p>
            <a:r>
              <a:rPr lang="en-US" dirty="0"/>
              <a:t>NOTE: Bring attention to the image and the scales on the left. It also shows Osiris and </a:t>
            </a:r>
            <a:r>
              <a:rPr lang="en-US" dirty="0" err="1"/>
              <a:t>Ammit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E67D-B35C-4CBB-B8C7-126407C9D8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https://maa.missouri.edu/gallery/death-and-afterlife-ancient-egypt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E67D-B35C-4CBB-B8C7-126407C9D8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2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E67D-B35C-4CBB-B8C7-126407C9D8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4B0E-8065-C449-B388-B159C65CE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61F93-6709-0E49-89BE-E7500E88B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C9FD7-4455-436B-A5D3-787B5C297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7774C-044A-46C4-BAA1-E2E0DDA0A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C44A94-50CF-47BF-A4D8-65815832D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87C4-AA68-495F-8AA9-C137DAD3962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3428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8896-345A-E04E-82D9-D253FCEC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692ED-D7D7-E748-B66B-975365F56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529BF-3836-45D8-B8FE-CAB560439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DECCF4-A37B-4CED-98CC-9D8A36B06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2B2497-6806-49AB-AA8B-7D071BEFB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88E8-8C20-4014-9D2F-995E35D0675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276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02FE0-27FE-D44C-8357-ECBD450CE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BAA5C-5CFA-CC46-8709-121589F5C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3B2C81-8B1B-415B-8ED3-E60123449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3E97D-B3E5-40F2-BDB3-B77348BCB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16C33-DEFC-41DE-9532-C53BEC612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A740-CEB9-4AFB-84AA-6D028198D65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4329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6D58-09BB-CE4E-BF32-93E4B723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E075-FB78-8C44-9231-16EA6A19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E8D1B7-7598-4353-8B2F-3DAE7F5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F97DDF-74B5-48A0-B8B9-BEE8B90A2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501C5-02EC-486B-BA93-EF779FDA0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B1CAC-951F-4003-BBF1-FB0E5A5CE8D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230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B915-2C7D-3F4F-A75B-AC8F47D9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39B73-9E68-A548-BD61-056646E7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76EF34-0DE3-4382-B803-7C4CF71AE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724FA-C898-4DE6-B806-A14247218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BF520F-8C8B-4D59-9E65-25824EF4E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FB21-1414-4410-9D2E-29140FC05FD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562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CC71-B349-514A-8D54-89D55347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86B4D-446B-4248-B257-7D3EFBAE1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732A6-61DF-AB47-8ADA-95BED9313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4B0F7-FBD8-458D-A72E-8A41089C6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0A5B9-2EB8-4FF7-8157-727BF1D8D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C6161-8085-4D0D-8EA9-1F866BE14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128C-B647-4894-9C79-B31E1206AF0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598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47EB-E6DB-5042-8AA5-CCDDB383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1016-CBBF-7B4F-8FEC-69589576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9113A-3B86-8346-9A2D-3C456312A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7B94B-5ED1-964C-BF71-8023C18BE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88478-1938-8848-88C0-B6535458D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1B69FC-8AB9-4113-9E74-48B708360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9EA658-5D60-42A4-884D-4D0010594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14B6A8-93DA-4DA6-9EFB-B777119FA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A079-3ACB-45D9-8F1B-C9618C10907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909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07AD-6F42-FB44-9534-83C1E897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457854-B6BA-4898-A1C6-577DF4A76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3AA266-5474-485C-B58B-F48429124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C95187-0DBB-4E26-A672-BF716B806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AF00-4412-427B-906C-286619855F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8926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710308-E0ED-4F70-81D4-E63D9386C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346DF1-287B-422E-B52A-2436DDA26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4FED96-64D5-4047-A1FF-3FD5F50A4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E3580-5BF8-4BCD-8FC3-7E1499547F3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7861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A6A4-959D-DF42-BFC7-6197734B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2025-A9AA-F549-A6B2-037667AB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3DED1-D83A-874B-B77F-139532EB0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02215-F882-409A-BB4E-41C7B4ED9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0C658-B0B0-4E33-9270-F7B84B20A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1E259-9E83-40A1-8347-B0C1631922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A602-6EFA-476B-A946-9923E19E4E0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0077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9B05-6356-4845-BD70-EDF00080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3130C-5852-6945-8B00-753668731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82B3D-A40E-5A43-8EC4-EC061DECF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B1FC7-AD89-4503-9EB4-B21CB9652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1E5F7-5D14-42B7-A74D-EC093385A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692B7-4D8C-4725-86F8-D73018499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EE52-744A-41C6-808D-B39472D58E6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108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54982-193C-4F79-A96A-EA3329B76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E1DF26-2611-46EB-9D8D-98859086B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43CB3C-082B-0942-8F61-FFCED9C9D9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ACA9FB-919B-104F-9AEF-3DAFC7FBD3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CC14BF-FA71-D441-B5FE-95F364B10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7D0A3AA-E4B0-43F1-8BA4-C6955E6889E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>
            <a:extLst>
              <a:ext uri="{FF2B5EF4-FFF2-40B4-BE49-F238E27FC236}">
                <a16:creationId xmlns:a16="http://schemas.microsoft.com/office/drawing/2014/main" id="{288156FC-32FF-41C0-8029-39547C7166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724400"/>
            <a:ext cx="4176712" cy="1547108"/>
          </a:xfrm>
        </p:spPr>
        <p:txBody>
          <a:bodyPr anchor="ctr"/>
          <a:lstStyle/>
          <a:p>
            <a:pPr algn="l"/>
            <a:r>
              <a:rPr lang="es-UY" altLang="en-US" sz="3200" b="1" dirty="0" err="1">
                <a:solidFill>
                  <a:schemeClr val="bg1"/>
                </a:solidFill>
              </a:rPr>
              <a:t>Ancient</a:t>
            </a:r>
            <a:r>
              <a:rPr lang="es-UY" altLang="en-US" sz="3200" b="1" dirty="0">
                <a:solidFill>
                  <a:schemeClr val="bg1"/>
                </a:solidFill>
              </a:rPr>
              <a:t> </a:t>
            </a:r>
            <a:r>
              <a:rPr lang="es-UY" altLang="en-US" sz="3200" b="1" dirty="0" err="1">
                <a:solidFill>
                  <a:schemeClr val="bg1"/>
                </a:solidFill>
              </a:rPr>
              <a:t>Egypt</a:t>
            </a:r>
            <a:br>
              <a:rPr lang="es-UY" altLang="en-US" sz="3200" b="1" dirty="0">
                <a:solidFill>
                  <a:schemeClr val="bg1"/>
                </a:solidFill>
              </a:rPr>
            </a:br>
            <a:r>
              <a:rPr lang="es-UY" altLang="en-US" sz="4400" b="1" dirty="0" err="1">
                <a:solidFill>
                  <a:schemeClr val="bg1"/>
                </a:solidFill>
              </a:rPr>
              <a:t>Beliefs</a:t>
            </a:r>
            <a:r>
              <a:rPr lang="es-UY" altLang="en-US" sz="4400" b="1" dirty="0">
                <a:solidFill>
                  <a:schemeClr val="bg1"/>
                </a:solidFill>
              </a:rPr>
              <a:t> </a:t>
            </a:r>
            <a:r>
              <a:rPr lang="es-UY" altLang="en-US" sz="4400" b="1" dirty="0" err="1">
                <a:solidFill>
                  <a:schemeClr val="bg1"/>
                </a:solidFill>
              </a:rPr>
              <a:t>about</a:t>
            </a:r>
            <a:r>
              <a:rPr lang="es-UY" altLang="en-US" sz="4400" b="1" dirty="0">
                <a:solidFill>
                  <a:schemeClr val="bg1"/>
                </a:solidFill>
              </a:rPr>
              <a:t> </a:t>
            </a:r>
            <a:r>
              <a:rPr lang="es-UY" altLang="en-US" sz="4400" b="1" dirty="0" err="1">
                <a:solidFill>
                  <a:schemeClr val="bg1"/>
                </a:solidFill>
              </a:rPr>
              <a:t>the</a:t>
            </a:r>
            <a:r>
              <a:rPr lang="es-UY" altLang="en-US" sz="4400" b="1" dirty="0">
                <a:solidFill>
                  <a:schemeClr val="bg1"/>
                </a:solidFill>
              </a:rPr>
              <a:t> </a:t>
            </a:r>
            <a:r>
              <a:rPr lang="es-UY" altLang="en-US" sz="4400" b="1" dirty="0" err="1">
                <a:solidFill>
                  <a:schemeClr val="bg1"/>
                </a:solidFill>
              </a:rPr>
              <a:t>Afterlife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51" name="Rectangle 169">
            <a:extLst>
              <a:ext uri="{FF2B5EF4-FFF2-40B4-BE49-F238E27FC236}">
                <a16:creationId xmlns:a16="http://schemas.microsoft.com/office/drawing/2014/main" id="{F5AEC719-B6E5-478E-B04F-91E2CE8F1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8" y="6012610"/>
            <a:ext cx="374491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AAB32ED4-F682-4D80-B3DD-5EDF87E34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8680"/>
            <a:ext cx="8229600" cy="782638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Beliefs</a:t>
            </a:r>
            <a:endParaRPr lang="en-US" dirty="0"/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28F2B136-6946-4A00-B17B-3850BD3BD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872"/>
            <a:ext cx="8229600" cy="4176316"/>
          </a:xfrm>
        </p:spPr>
        <p:txBody>
          <a:bodyPr/>
          <a:lstStyle/>
          <a:p>
            <a:r>
              <a:rPr lang="en-US" altLang="en-US" sz="2800" dirty="0"/>
              <a:t>Belief in Immortality – life after death</a:t>
            </a:r>
            <a:endParaRPr lang="en-US" sz="2800" dirty="0"/>
          </a:p>
          <a:p>
            <a:pPr lvl="1"/>
            <a:r>
              <a:rPr lang="en-US" altLang="en-US" sz="2400" dirty="0"/>
              <a:t>Believed the afterlife was a continuation of their life; death was a transitional state between the two worlds</a:t>
            </a:r>
          </a:p>
          <a:p>
            <a:pPr lvl="2"/>
            <a:r>
              <a:rPr lang="en-US" altLang="en-US" sz="2000" dirty="0"/>
              <a:t>Transition was difficult</a:t>
            </a:r>
          </a:p>
          <a:p>
            <a:pPr lvl="1"/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AAB32ED4-F682-4D80-B3DD-5EDF87E34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altLang="en-US" sz="3100"/>
              <a:t>Entering the Afterlife </a:t>
            </a:r>
            <a:endParaRPr lang="en-US" sz="3100"/>
          </a:p>
        </p:txBody>
      </p:sp>
      <p:pic>
        <p:nvPicPr>
          <p:cNvPr id="1026" name="Picture 2" descr="Image result for book of the dead">
            <a:extLst>
              <a:ext uri="{FF2B5EF4-FFF2-40B4-BE49-F238E27FC236}">
                <a16:creationId xmlns:a16="http://schemas.microsoft.com/office/drawing/2014/main" id="{D440871E-3FA7-4989-B9E7-92B6842DB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9" b="1432"/>
          <a:stretch/>
        </p:blipFill>
        <p:spPr bwMode="auto"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3">
            <a:extLst>
              <a:ext uri="{FF2B5EF4-FFF2-40B4-BE49-F238E27FC236}">
                <a16:creationId xmlns:a16="http://schemas.microsoft.com/office/drawing/2014/main" id="{28F2B136-6946-4A00-B17B-3850BD3BD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7986" y="3752850"/>
            <a:ext cx="5614060" cy="310514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Had to pass a series of tests – these were outlined in the </a:t>
            </a:r>
            <a:r>
              <a:rPr lang="en-US" altLang="en-US" sz="2000" i="1" dirty="0"/>
              <a:t>Book of the Dead - </a:t>
            </a:r>
            <a:r>
              <a:rPr lang="en-US" sz="2000" dirty="0"/>
              <a:t>a collection of spells and prayers to help obtain life after death</a:t>
            </a:r>
            <a:endParaRPr lang="en-US" altLang="en-US" sz="2000" i="1" dirty="0"/>
          </a:p>
          <a:p>
            <a:pPr>
              <a:lnSpc>
                <a:spcPct val="90000"/>
              </a:lnSpc>
            </a:pPr>
            <a:r>
              <a:rPr lang="en-US" sz="2000" dirty="0"/>
              <a:t>Final judgment took place before Osiris, the god of the harvest and eternal life.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deceased’s heart was weighed against the feather of truth.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the scale balanced, Osiris permitted the deceased to enter the Field of Reeds, a paradisiacal world of plenty.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the heart was heavy with sin, the crocodile-headed monster </a:t>
            </a:r>
            <a:r>
              <a:rPr lang="en-US" sz="1600" dirty="0" err="1"/>
              <a:t>Ammit</a:t>
            </a:r>
            <a:r>
              <a:rPr lang="en-US" sz="1600" dirty="0"/>
              <a:t> (Eater of the Dead) devoured the deceased and his/her afterlife ended in torment and shame.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1159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AAB32ED4-F682-4D80-B3DD-5EDF87E34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82638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Beliefs</a:t>
            </a:r>
            <a:endParaRPr lang="en-US" dirty="0"/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28F2B136-6946-4A00-B17B-3850BD3BD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872"/>
            <a:ext cx="8229600" cy="4176316"/>
          </a:xfrm>
        </p:spPr>
        <p:txBody>
          <a:bodyPr/>
          <a:lstStyle/>
          <a:p>
            <a:pPr lvl="1"/>
            <a:r>
              <a:rPr lang="en-US" altLang="en-US" dirty="0"/>
              <a:t>Believed that without the body the soul could no longer exist </a:t>
            </a:r>
          </a:p>
          <a:p>
            <a:pPr lvl="2"/>
            <a:r>
              <a:rPr lang="en-US" sz="1600" dirty="0"/>
              <a:t>Egyptians believed that the </a:t>
            </a:r>
            <a:r>
              <a:rPr lang="en-US" sz="1600" i="1" dirty="0" err="1"/>
              <a:t>akh</a:t>
            </a:r>
            <a:r>
              <a:rPr lang="en-US" sz="1600" i="1" dirty="0"/>
              <a:t>, </a:t>
            </a:r>
            <a:r>
              <a:rPr lang="en-US" sz="1600" dirty="0"/>
              <a:t>the </a:t>
            </a:r>
            <a:r>
              <a:rPr lang="en-US" sz="1600" i="1" dirty="0" err="1"/>
              <a:t>ba</a:t>
            </a:r>
            <a:r>
              <a:rPr lang="en-US" sz="1600" dirty="0"/>
              <a:t>, and the </a:t>
            </a:r>
            <a:r>
              <a:rPr lang="en-US" sz="1600" i="1" dirty="0"/>
              <a:t>ka </a:t>
            </a:r>
            <a:r>
              <a:rPr lang="en-US" sz="1600" dirty="0"/>
              <a:t>were the three parts of the soul.</a:t>
            </a:r>
          </a:p>
          <a:p>
            <a:pPr lvl="3"/>
            <a:r>
              <a:rPr lang="en-US" sz="1600" dirty="0"/>
              <a:t>The </a:t>
            </a:r>
            <a:r>
              <a:rPr lang="en-US" sz="1600" i="1" dirty="0" err="1"/>
              <a:t>ba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i="1" dirty="0"/>
              <a:t>ha </a:t>
            </a:r>
            <a:r>
              <a:rPr lang="en-US" sz="1600" dirty="0"/>
              <a:t>remained in the tomb and therefore needed the body </a:t>
            </a:r>
          </a:p>
          <a:p>
            <a:pPr lvl="3"/>
            <a:r>
              <a:rPr lang="en-US" sz="1600" dirty="0"/>
              <a:t>The </a:t>
            </a:r>
            <a:r>
              <a:rPr lang="en-US" sz="1600" i="1" dirty="0" err="1"/>
              <a:t>akh</a:t>
            </a:r>
            <a:r>
              <a:rPr lang="en-US" sz="1600" i="1" dirty="0"/>
              <a:t> </a:t>
            </a:r>
            <a:r>
              <a:rPr lang="en-US" sz="1600" dirty="0"/>
              <a:t>left the body and moved on to eternal life </a:t>
            </a:r>
            <a:endParaRPr lang="en-US" altLang="en-US" sz="2800" dirty="0"/>
          </a:p>
          <a:p>
            <a:pPr lvl="1"/>
            <a:r>
              <a:rPr lang="en-US" altLang="en-US" dirty="0"/>
              <a:t>This impacted the practices around death and burial</a:t>
            </a:r>
          </a:p>
          <a:p>
            <a:pPr lvl="2"/>
            <a:r>
              <a:rPr lang="en-US" altLang="en-US" dirty="0"/>
              <a:t>Tombs and items included</a:t>
            </a:r>
          </a:p>
          <a:p>
            <a:pPr lvl="2"/>
            <a:r>
              <a:rPr lang="en-US" altLang="en-US" dirty="0"/>
              <a:t>Mummification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46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8253-8F48-428B-9516-CB07DEF2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</a:rPr>
              <a:t>Items often included </a:t>
            </a:r>
            <a:r>
              <a:rPr lang="en-US" b="1" dirty="0">
                <a:solidFill>
                  <a:schemeClr val="bg1"/>
                </a:solidFill>
              </a:rPr>
              <a:t>in tombs: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AE8D-51B9-4A3D-9E27-68B7785C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341313" indent="-341313">
              <a:buFont typeface="Arial"/>
              <a:buChar char="•"/>
            </a:pPr>
            <a:r>
              <a:rPr lang="en-US" altLang="en-US" sz="2400" dirty="0"/>
              <a:t>Tombs would include various items that they believed would be needed in the afterlife</a:t>
            </a:r>
          </a:p>
          <a:p>
            <a:pPr marL="741363" lvl="1" indent="-341313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Food and drink</a:t>
            </a:r>
            <a:endParaRPr lang="en-US" sz="2000" dirty="0"/>
          </a:p>
          <a:p>
            <a:pPr marL="741363" lvl="1" indent="-341313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Transportation to help their travel to the afterlife</a:t>
            </a:r>
          </a:p>
          <a:p>
            <a:pPr marL="741363" lvl="1" indent="-341313">
              <a:buFont typeface="Arial"/>
              <a:buChar char="•"/>
            </a:pPr>
            <a:r>
              <a:rPr lang="en-US" sz="2000" dirty="0"/>
              <a:t>Jewelry</a:t>
            </a:r>
          </a:p>
          <a:p>
            <a:pPr marL="741363" lvl="1" indent="-341313">
              <a:buFont typeface="Arial"/>
              <a:buChar char="•"/>
            </a:pPr>
            <a:r>
              <a:rPr lang="en-US" sz="2000" dirty="0"/>
              <a:t>Clothing</a:t>
            </a:r>
          </a:p>
          <a:p>
            <a:pPr marL="741363" lvl="1" indent="-341313">
              <a:buFont typeface="Arial"/>
              <a:buChar char="•"/>
            </a:pPr>
            <a:r>
              <a:rPr lang="en-US" sz="2000" dirty="0"/>
              <a:t>Furniture </a:t>
            </a:r>
          </a:p>
          <a:p>
            <a:pPr marL="741363" lvl="1" indent="-341313">
              <a:buFont typeface="Arial"/>
              <a:buChar char="•"/>
            </a:pPr>
            <a:r>
              <a:rPr lang="en-US" sz="2000" dirty="0"/>
              <a:t>Tools </a:t>
            </a:r>
          </a:p>
          <a:p>
            <a:pPr marL="341313" indent="-341313">
              <a:buFont typeface="Arial"/>
              <a:buChar char="•"/>
            </a:pPr>
            <a:r>
              <a:rPr lang="en-US" sz="2400" dirty="0"/>
              <a:t>How wealthy or important a person was in society influenced how much someone was buried with</a:t>
            </a:r>
          </a:p>
          <a:p>
            <a:pPr marL="741363" lvl="1" indent="-341313">
              <a:buFont typeface="Arial"/>
              <a:buChar char="•"/>
            </a:pPr>
            <a:r>
              <a:rPr lang="en-US" sz="2000" dirty="0"/>
              <a:t>Pharaohs obviously had the most elaborate tombs and objects buried with them</a:t>
            </a:r>
          </a:p>
        </p:txBody>
      </p:sp>
    </p:spTree>
    <p:extLst>
      <p:ext uri="{BB962C8B-B14F-4D97-AF65-F5344CB8AC3E}">
        <p14:creationId xmlns:p14="http://schemas.microsoft.com/office/powerpoint/2010/main" val="91467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687E-0A40-45D9-8E8B-35884EFE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005453" cy="1146176"/>
          </a:xfrm>
        </p:spPr>
        <p:txBody>
          <a:bodyPr>
            <a:normAutofit fontScale="90000"/>
          </a:bodyPr>
          <a:lstStyle/>
          <a:p>
            <a:r>
              <a:rPr lang="en-US" dirty="0"/>
              <a:t>Mummification and Embalming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E300C-C7A9-3346-A18B-1DA2DBD9A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0" r="15074" b="1"/>
          <a:stretch/>
        </p:blipFill>
        <p:spPr>
          <a:xfrm>
            <a:off x="20" y="1691640"/>
            <a:ext cx="4448571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C266-7EEC-4867-9A8D-FA5AE726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186" y="2173288"/>
            <a:ext cx="4130256" cy="4568080"/>
          </a:xfrm>
        </p:spPr>
        <p:txBody>
          <a:bodyPr anchor="ctr">
            <a:normAutofit fontScale="92500"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Key organs taken out of the body, treated with a special salt to dry them out (natron), and stored in canopic jars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The heart remained in the body- believed the heart was the center of one’s existence </a:t>
            </a:r>
          </a:p>
          <a:p>
            <a:r>
              <a:rPr lang="en-US" sz="1700" dirty="0">
                <a:solidFill>
                  <a:schemeClr val="bg1"/>
                </a:solidFill>
              </a:rPr>
              <a:t>Body was filled with spices and perfumes, stitched closed, and rubbed with oils.</a:t>
            </a:r>
          </a:p>
          <a:p>
            <a:r>
              <a:rPr lang="en-US" sz="1700" dirty="0">
                <a:solidFill>
                  <a:schemeClr val="bg1"/>
                </a:solidFill>
              </a:rPr>
              <a:t>Body was then wrapped (making it a “mummy”)  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Used long strips of linen</a:t>
            </a:r>
          </a:p>
          <a:p>
            <a:r>
              <a:rPr lang="en-US" sz="1700" dirty="0">
                <a:solidFill>
                  <a:srgbClr val="FFFFFF"/>
                </a:solidFill>
              </a:rPr>
              <a:t>~70 day process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The mummy was then put in a series of wooden coffins (if a pharaoh or in the higher levels of the society) to be put in the tomb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48E94-186F-B847-8285-C34702172A6A}"/>
              </a:ext>
            </a:extLst>
          </p:cNvPr>
          <p:cNvSpPr txBox="1"/>
          <p:nvPr/>
        </p:nvSpPr>
        <p:spPr>
          <a:xfrm>
            <a:off x="5148064" y="522715"/>
            <a:ext cx="384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Embalming = the process of preserving a body </a:t>
            </a:r>
          </a:p>
        </p:txBody>
      </p:sp>
    </p:spTree>
    <p:extLst>
      <p:ext uri="{BB962C8B-B14F-4D97-AF65-F5344CB8AC3E}">
        <p14:creationId xmlns:p14="http://schemas.microsoft.com/office/powerpoint/2010/main" val="145069180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458</Words>
  <Application>Microsoft Macintosh PowerPoint</Application>
  <PresentationFormat>On-screen Show (4:3)</PresentationFormat>
  <Paragraphs>46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Diseño predeterminado</vt:lpstr>
      <vt:lpstr>Ancient Egypt Beliefs about the Afterlife</vt:lpstr>
      <vt:lpstr>Beliefs</vt:lpstr>
      <vt:lpstr>Entering the Afterlife </vt:lpstr>
      <vt:lpstr>Beliefs</vt:lpstr>
      <vt:lpstr>Items often included in tombs:</vt:lpstr>
      <vt:lpstr>Mummification and Embalming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 Beliefs about the Afterlife</dc:title>
  <dc:creator>Miller, Nicole</dc:creator>
  <cp:lastModifiedBy>Miller, Nicole</cp:lastModifiedBy>
  <cp:revision>22</cp:revision>
  <dcterms:created xsi:type="dcterms:W3CDTF">2019-11-18T16:25:12Z</dcterms:created>
  <dcterms:modified xsi:type="dcterms:W3CDTF">2019-11-21T22:00:12Z</dcterms:modified>
</cp:coreProperties>
</file>